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C785AB-1FE9-4141-AE1C-F3796AFE038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F7FD05-2E06-4DE4-A06E-F596366EB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Нарушение процессов письма и чтения</a:t>
            </a:r>
            <a:br>
              <a:rPr lang="ru-RU" b="1" i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- логопед </a:t>
            </a:r>
          </a:p>
          <a:p>
            <a:r>
              <a:rPr lang="ru-RU" dirty="0" smtClean="0"/>
              <a:t>МБОУ «СОШ№56» </a:t>
            </a:r>
            <a:r>
              <a:rPr lang="ru-RU" dirty="0" smtClean="0"/>
              <a:t>Котенева К.А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4000" b="1" i="1" dirty="0" smtClean="0">
                <a:latin typeface="Arial" charset="0"/>
              </a:rPr>
              <a:t>               Нап</a:t>
            </a:r>
            <a:r>
              <a:rPr lang="ru-RU" sz="4400" b="1" i="1" dirty="0" smtClean="0">
                <a:latin typeface="Arial" charset="0"/>
              </a:rPr>
              <a:t>ример:</a:t>
            </a:r>
          </a:p>
          <a:p>
            <a:pPr algn="ctr">
              <a:buFont typeface="Arial" charset="0"/>
              <a:buNone/>
            </a:pPr>
            <a:endParaRPr lang="ru-RU" sz="2800" b="1" i="1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b="1" dirty="0" smtClean="0">
                <a:latin typeface="Arial" charset="0"/>
              </a:rPr>
              <a:t>   козлята – </a:t>
            </a:r>
            <a:r>
              <a:rPr lang="ru-RU" b="1" dirty="0" err="1" smtClean="0">
                <a:latin typeface="Arial" charset="0"/>
              </a:rPr>
              <a:t>коз</a:t>
            </a:r>
            <a:r>
              <a:rPr lang="ru-RU" b="1" dirty="0" err="1" smtClean="0">
                <a:solidFill>
                  <a:schemeClr val="accent2"/>
                </a:solidFill>
                <a:latin typeface="Arial" charset="0"/>
              </a:rPr>
              <a:t>лё</a:t>
            </a:r>
            <a:r>
              <a:rPr lang="ru-RU" b="1" dirty="0" err="1" smtClean="0">
                <a:latin typeface="Arial" charset="0"/>
              </a:rPr>
              <a:t>нки</a:t>
            </a:r>
            <a:r>
              <a:rPr lang="ru-RU" b="1" dirty="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Arial" charset="0"/>
              </a:rPr>
              <a:t>   много </a:t>
            </a:r>
            <a:r>
              <a:rPr lang="ru-RU" b="1" dirty="0" err="1" smtClean="0">
                <a:latin typeface="Arial" charset="0"/>
              </a:rPr>
              <a:t>дерев</a:t>
            </a:r>
            <a:r>
              <a:rPr lang="ru-RU" b="1" dirty="0" err="1" smtClean="0">
                <a:solidFill>
                  <a:schemeClr val="accent2"/>
                </a:solidFill>
                <a:latin typeface="Arial" charset="0"/>
              </a:rPr>
              <a:t>ов</a:t>
            </a:r>
            <a:endParaRPr lang="ru-RU" b="1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b="1" dirty="0" smtClean="0">
                <a:latin typeface="Arial" charset="0"/>
              </a:rPr>
              <a:t>   над столом – 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на</a:t>
            </a:r>
            <a:r>
              <a:rPr lang="ru-RU" b="1" dirty="0" smtClean="0">
                <a:latin typeface="Arial" charset="0"/>
              </a:rPr>
              <a:t> столом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Arial" charset="0"/>
              </a:rPr>
              <a:t>   около него –около 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ним</a:t>
            </a:r>
            <a:r>
              <a:rPr lang="ru-RU" b="1" dirty="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Arial" charset="0"/>
              </a:rPr>
              <a:t>   дети беж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ит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Arial" charset="0"/>
              </a:rPr>
              <a:t>Оптическая дисграфия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sz="2600" b="1" dirty="0" smtClean="0">
                <a:latin typeface="Arial" charset="0"/>
              </a:rPr>
              <a:t>Причина возникновения – несформированность зрительно-пространственных функций.</a:t>
            </a:r>
          </a:p>
          <a:p>
            <a:pPr>
              <a:lnSpc>
                <a:spcPct val="80000"/>
              </a:lnSpc>
              <a:buNone/>
            </a:pPr>
            <a:endParaRPr lang="ru-RU" b="1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latin typeface="Arial" charset="0"/>
              </a:rPr>
              <a:t>                         </a:t>
            </a:r>
            <a:r>
              <a:rPr lang="ru-RU" sz="3600" b="1" dirty="0" smtClean="0">
                <a:latin typeface="Arial" charset="0"/>
              </a:rPr>
              <a:t>Характерные ошибки: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Arial" charset="0"/>
              </a:rPr>
              <a:t>замена букв, состоящего из одного количества одинаковых элементов 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latin typeface="Arial" charset="0"/>
              </a:rPr>
              <a:t>   (И </a:t>
            </a:r>
            <a:r>
              <a:rPr lang="ru-RU" b="1" dirty="0" err="1" smtClean="0">
                <a:latin typeface="Arial" charset="0"/>
              </a:rPr>
              <a:t>и</a:t>
            </a:r>
            <a:r>
              <a:rPr lang="ru-RU" b="1" dirty="0" smtClean="0">
                <a:latin typeface="Arial" charset="0"/>
              </a:rPr>
              <a:t> Ш, Ц и Ш, П и Т, А и М);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Arial" charset="0"/>
              </a:rPr>
              <a:t>Замена похожих, но по-разному расположенных в пространстве элементов 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latin typeface="Arial" charset="0"/>
              </a:rPr>
              <a:t>   (В и Д, Б и Д, Ш и Т)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Arial" charset="0"/>
              </a:rPr>
              <a:t> - недописывание элементов буквы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Arial" charset="0"/>
              </a:rPr>
              <a:t> - «зеркальное» изображение букв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229600" cy="471490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 b="1" i="1" dirty="0" smtClean="0">
                <a:latin typeface="Arial" charset="0"/>
              </a:rPr>
              <a:t>Нап</a:t>
            </a:r>
            <a:r>
              <a:rPr lang="ru-RU" sz="5400" b="1" i="1" dirty="0" smtClean="0">
                <a:latin typeface="Arial" charset="0"/>
              </a:rPr>
              <a:t>ример: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ru-RU" sz="2400" i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Arial" charset="0"/>
              </a:rPr>
              <a:t>не дописывание элементов букв: «и» вместо «</a:t>
            </a:r>
            <a:r>
              <a:rPr lang="ru-RU" dirty="0" err="1" smtClean="0">
                <a:latin typeface="Arial" charset="0"/>
              </a:rPr>
              <a:t>ш</a:t>
            </a:r>
            <a:r>
              <a:rPr lang="ru-RU" dirty="0" smtClean="0">
                <a:latin typeface="Arial" charset="0"/>
              </a:rPr>
              <a:t>», «</a:t>
            </a:r>
            <a:r>
              <a:rPr lang="ru-RU" dirty="0" err="1" smtClean="0">
                <a:latin typeface="Arial" charset="0"/>
              </a:rPr>
              <a:t>ш</a:t>
            </a:r>
            <a:r>
              <a:rPr lang="ru-RU" dirty="0" smtClean="0">
                <a:latin typeface="Arial" charset="0"/>
              </a:rPr>
              <a:t>» </a:t>
            </a:r>
            <a:r>
              <a:rPr lang="ru-RU" dirty="0" err="1" smtClean="0">
                <a:latin typeface="Arial" charset="0"/>
              </a:rPr>
              <a:t>вместо</a:t>
            </a:r>
            <a:r>
              <a:rPr lang="ru-RU" dirty="0" smtClean="0">
                <a:latin typeface="Arial" charset="0"/>
              </a:rPr>
              <a:t> «</a:t>
            </a:r>
            <a:r>
              <a:rPr lang="ru-RU" dirty="0" err="1" smtClean="0">
                <a:latin typeface="Arial" charset="0"/>
              </a:rPr>
              <a:t>щ</a:t>
            </a:r>
            <a:r>
              <a:rPr lang="ru-RU" dirty="0" smtClean="0">
                <a:latin typeface="Arial" charset="0"/>
              </a:rPr>
              <a:t>», «л» вместо «м», «</a:t>
            </a:r>
            <a:r>
              <a:rPr lang="ru-RU" dirty="0" err="1" smtClean="0">
                <a:latin typeface="Arial" charset="0"/>
              </a:rPr>
              <a:t>х</a:t>
            </a:r>
            <a:r>
              <a:rPr lang="ru-RU" dirty="0" smtClean="0">
                <a:latin typeface="Arial" charset="0"/>
              </a:rPr>
              <a:t>» вместо «ж», «и» вместо «у»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Arial" charset="0"/>
              </a:rPr>
              <a:t>добавление лишних элементов «</a:t>
            </a:r>
            <a:r>
              <a:rPr lang="ru-RU" dirty="0" err="1" smtClean="0">
                <a:latin typeface="Arial" charset="0"/>
              </a:rPr>
              <a:t>ш</a:t>
            </a:r>
            <a:r>
              <a:rPr lang="ru-RU" dirty="0" smtClean="0">
                <a:latin typeface="Arial" charset="0"/>
              </a:rPr>
              <a:t>» вместо «и», четыре палочки у «</a:t>
            </a:r>
            <a:r>
              <a:rPr lang="ru-RU" dirty="0" err="1" smtClean="0">
                <a:latin typeface="Arial" charset="0"/>
              </a:rPr>
              <a:t>ш</a:t>
            </a:r>
            <a:r>
              <a:rPr lang="ru-RU" dirty="0" smtClean="0">
                <a:latin typeface="Arial" charset="0"/>
              </a:rPr>
              <a:t>» или «</a:t>
            </a:r>
            <a:r>
              <a:rPr lang="ru-RU" dirty="0" err="1" smtClean="0">
                <a:latin typeface="Arial" charset="0"/>
              </a:rPr>
              <a:t>щ</a:t>
            </a:r>
            <a:r>
              <a:rPr lang="ru-RU" dirty="0" smtClean="0">
                <a:latin typeface="Arial" charset="0"/>
              </a:rPr>
              <a:t>» и т.д.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Arial" charset="0"/>
              </a:rPr>
              <a:t>неправильное расположении элементов букв в пространстве по отношению друг к другу с возможными видоизменениями самих элементов «в» вместо «</a:t>
            </a:r>
            <a:r>
              <a:rPr lang="ru-RU" dirty="0" err="1" smtClean="0">
                <a:latin typeface="Arial" charset="0"/>
              </a:rPr>
              <a:t>д</a:t>
            </a:r>
            <a:r>
              <a:rPr lang="ru-RU" dirty="0" smtClean="0">
                <a:latin typeface="Arial" charset="0"/>
              </a:rPr>
              <a:t>», «б» вместо «</a:t>
            </a:r>
            <a:r>
              <a:rPr lang="ru-RU" dirty="0" err="1" smtClean="0">
                <a:latin typeface="Arial" charset="0"/>
              </a:rPr>
              <a:t>д</a:t>
            </a:r>
            <a:r>
              <a:rPr lang="ru-RU" dirty="0" smtClean="0">
                <a:latin typeface="Arial" charset="0"/>
              </a:rPr>
              <a:t>», включая сюда и зеркальное изображение букв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Arial" charset="0"/>
              </a:rPr>
              <a:t>Смешанная форма дисграфии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latin typeface="Arial" charset="0"/>
              </a:rPr>
              <a:t>несформированность не одной, а сразу двух или нескольких операций письма, что значительно усложняет общую картину письма</a:t>
            </a:r>
          </a:p>
          <a:p>
            <a:endParaRPr lang="ru-RU" dirty="0"/>
          </a:p>
        </p:txBody>
      </p:sp>
      <p:pic>
        <p:nvPicPr>
          <p:cNvPr id="4" name="Picture 5" descr="3_klass_disgrafiya_sovmestno_s_dizorfografiej-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DFE5"/>
              </a:clrFrom>
              <a:clrTo>
                <a:srgbClr val="FFDFE5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857224" y="2428868"/>
            <a:ext cx="6985000" cy="346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8000"/>
                </a:solidFill>
                <a:latin typeface="Arial" charset="0"/>
              </a:rPr>
              <a:t>Пути коррекции: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b="1" dirty="0" smtClean="0">
                <a:latin typeface="Arial" charset="0"/>
              </a:rPr>
              <a:t>правильное произношение всех звуков родного языка в словах и во фразовой речи</a:t>
            </a:r>
            <a:r>
              <a:rPr lang="ru-RU" dirty="0" smtClean="0"/>
              <a:t> </a:t>
            </a:r>
            <a:endParaRPr lang="ru-RU" dirty="0" smtClean="0">
              <a:latin typeface="Arial" charset="0"/>
            </a:endParaRPr>
          </a:p>
          <a:p>
            <a:pPr>
              <a:buBlip>
                <a:blip r:embed="rId2"/>
              </a:buBlip>
            </a:pPr>
            <a:r>
              <a:rPr lang="ru-RU" b="1" dirty="0" smtClean="0">
                <a:latin typeface="Arial" charset="0"/>
              </a:rPr>
              <a:t>развитие зрительного и слухового внимания</a:t>
            </a:r>
          </a:p>
          <a:p>
            <a:pPr>
              <a:buBlip>
                <a:blip r:embed="rId2"/>
              </a:buBlip>
            </a:pPr>
            <a:r>
              <a:rPr lang="ru-RU" b="1" dirty="0" smtClean="0">
                <a:latin typeface="Arial" charset="0"/>
              </a:rPr>
              <a:t>развитие фонематического слуха </a:t>
            </a:r>
          </a:p>
          <a:p>
            <a:pPr>
              <a:buBlip>
                <a:blip r:embed="rId2"/>
              </a:buBlip>
            </a:pPr>
            <a:r>
              <a:rPr lang="ru-RU" b="1" dirty="0" smtClean="0">
                <a:latin typeface="Arial" charset="0"/>
              </a:rPr>
              <a:t>развитие звукового анализа и синтеза слов</a:t>
            </a:r>
            <a:endParaRPr lang="ru-RU" b="1" dirty="0" smtClean="0"/>
          </a:p>
          <a:p>
            <a:pPr>
              <a:buBlip>
                <a:blip r:embed="rId2"/>
              </a:buBlip>
            </a:pPr>
            <a:r>
              <a:rPr lang="ru-RU" b="1" dirty="0" smtClean="0">
                <a:latin typeface="Arial" charset="0"/>
              </a:rPr>
              <a:t>развитие грамматического строя речи</a:t>
            </a:r>
          </a:p>
          <a:p>
            <a:pPr>
              <a:buBlip>
                <a:blip r:embed="rId2"/>
              </a:buBlip>
            </a:pPr>
            <a:endParaRPr lang="ru-RU" b="1" dirty="0" smtClean="0"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Упражнения на устранение недостатков письменной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Перенеси фигурки на новые места.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Нарисуй их в пустых кружочках</a:t>
            </a:r>
            <a:endParaRPr lang="ru-RU" sz="1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85720" y="2214554"/>
            <a:ext cx="3689350" cy="39528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14810" y="1643050"/>
            <a:ext cx="4075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Какой дорогой ёжики дойдут до сада?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14810" y="2214554"/>
            <a:ext cx="4465637" cy="3354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Выдели буквы, наложенные друг на друга</a:t>
            </a:r>
            <a:endParaRPr lang="ru-RU" dirty="0"/>
          </a:p>
        </p:txBody>
      </p:sp>
      <p:pic>
        <p:nvPicPr>
          <p:cNvPr id="4" name="Picture 9" descr="image01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4019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mage2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00306"/>
            <a:ext cx="424815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dobreg03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1571612"/>
            <a:ext cx="388778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</a:rPr>
              <a:t>Исправить неправильно написанные буквы, слоги и слова</a:t>
            </a:r>
            <a:endParaRPr lang="ru-RU" dirty="0"/>
          </a:p>
        </p:txBody>
      </p:sp>
      <p:pic>
        <p:nvPicPr>
          <p:cNvPr id="4" name="Picture 15" descr="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58" y="1643050"/>
            <a:ext cx="3810000" cy="1533525"/>
          </a:xfrm>
        </p:spPr>
      </p:pic>
      <p:pic>
        <p:nvPicPr>
          <p:cNvPr id="5" name="Picture 12" descr="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429000"/>
            <a:ext cx="4392613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i?id=399635854-6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786314" y="1928802"/>
            <a:ext cx="3384550" cy="337343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Дислексия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Нарушения часто сопровождаются и неречевыми расстройствами, которые не включаются в симптоматику, представляет собой  патологические механизмы(</a:t>
            </a:r>
            <a:r>
              <a:rPr lang="ru-RU" sz="2000" dirty="0" err="1" smtClean="0"/>
              <a:t>пр</a:t>
            </a:r>
            <a:r>
              <a:rPr lang="ru-RU" sz="2000" dirty="0" smtClean="0"/>
              <a:t>: пространственные механизмы) </a:t>
            </a:r>
          </a:p>
          <a:p>
            <a:endParaRPr lang="ru-RU" sz="2000" dirty="0"/>
          </a:p>
          <a:p>
            <a:r>
              <a:rPr lang="ru-RU" sz="2000" dirty="0" smtClean="0"/>
              <a:t>1.замены  и смешения звуков при чтении, чаще всего фонетически близких звуков(звонких и глухих , аффрикат и звуков, входящих в </a:t>
            </a:r>
            <a:r>
              <a:rPr lang="ru-RU" sz="2000" dirty="0" err="1" smtClean="0"/>
              <a:t>в</a:t>
            </a:r>
            <a:r>
              <a:rPr lang="ru-RU" sz="2000" dirty="0" smtClean="0"/>
              <a:t> их состав, и др. ), а также замены графических сходных букв(</a:t>
            </a:r>
            <a:r>
              <a:rPr lang="ru-RU" sz="2000" dirty="0" err="1" smtClean="0"/>
              <a:t>х-ж</a:t>
            </a:r>
            <a:r>
              <a:rPr lang="ru-RU" sz="2000" dirty="0" smtClean="0"/>
              <a:t>, </a:t>
            </a:r>
            <a:r>
              <a:rPr lang="ru-RU" sz="2000" dirty="0" err="1" smtClean="0"/>
              <a:t>п-н</a:t>
            </a:r>
            <a:r>
              <a:rPr lang="ru-RU" sz="2000" dirty="0" smtClean="0"/>
              <a:t>, </a:t>
            </a:r>
            <a:r>
              <a:rPr lang="ru-RU" sz="2000" dirty="0" err="1" smtClean="0"/>
              <a:t>з-в</a:t>
            </a:r>
            <a:r>
              <a:rPr lang="ru-RU" sz="2000" dirty="0" smtClean="0"/>
              <a:t> и др.) </a:t>
            </a:r>
          </a:p>
          <a:p>
            <a:r>
              <a:rPr lang="ru-RU" sz="2000" dirty="0" smtClean="0"/>
              <a:t>2. побуквенное чтение- нарушение слияния звуков в слоги слова, буквы  называются поочерёдно.</a:t>
            </a:r>
          </a:p>
          <a:p>
            <a:r>
              <a:rPr lang="ru-RU" sz="2000" dirty="0" smtClean="0"/>
              <a:t>3.  искажения звуко- слоговой структуры слова.</a:t>
            </a:r>
          </a:p>
          <a:p>
            <a:r>
              <a:rPr lang="ru-RU" sz="2000" dirty="0" smtClean="0"/>
              <a:t>4. нарушение понимания прочитанного.</a:t>
            </a:r>
          </a:p>
          <a:p>
            <a:r>
              <a:rPr lang="ru-RU" sz="2000" dirty="0" smtClean="0"/>
              <a:t> 5. аграмматизмы при чтении </a:t>
            </a:r>
            <a:r>
              <a:rPr lang="ru-RU" sz="2000" dirty="0" err="1" smtClean="0"/>
              <a:t>тологические</a:t>
            </a:r>
            <a:r>
              <a:rPr lang="ru-RU" sz="2000" dirty="0" smtClean="0"/>
              <a:t> механизмы(</a:t>
            </a:r>
            <a:r>
              <a:rPr lang="ru-RU" sz="2000" dirty="0" err="1" smtClean="0"/>
              <a:t>пр</a:t>
            </a:r>
            <a:r>
              <a:rPr lang="ru-RU" sz="2000" dirty="0" smtClean="0"/>
              <a:t>: пространственные механизмы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Arial" charset="0"/>
              </a:rPr>
              <a:t>Дисграфия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latin typeface="Arial" charset="0"/>
              </a:rPr>
              <a:t>это специфическое расстройство письменной речи, проявляющееся в многочисленных типичных ошибках стойкого характера</a:t>
            </a:r>
          </a:p>
          <a:p>
            <a:pPr>
              <a:lnSpc>
                <a:spcPct val="90000"/>
              </a:lnSpc>
              <a:buNone/>
            </a:pPr>
            <a:r>
              <a:rPr lang="ru-RU" b="1" dirty="0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Arial" charset="0"/>
              </a:rPr>
              <a:t>обусловлено </a:t>
            </a:r>
            <a:r>
              <a:rPr lang="ru-RU" b="1" dirty="0" err="1" smtClean="0">
                <a:latin typeface="Arial" charset="0"/>
              </a:rPr>
              <a:t>несформированностью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smtClean="0">
                <a:latin typeface="Arial" charset="0"/>
              </a:rPr>
              <a:t>высших психических функций, участвующих в процессе овладения навыками письма.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Операции процесса письма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Автоматизированные движения руки являются конечным этапом сложного процесса перевода устной речи в письменную. Этому предшествует сложная деятельность, подготавливающая конечный этап. Процесс письма имеет многоуровневую структуру, включает большое количество операций.</a:t>
            </a:r>
          </a:p>
          <a:p>
            <a:r>
              <a:rPr lang="ru-RU" dirty="0" smtClean="0"/>
              <a:t>1. побуждение, мотив, задача.</a:t>
            </a:r>
          </a:p>
          <a:p>
            <a:r>
              <a:rPr lang="ru-RU" dirty="0" smtClean="0"/>
              <a:t>2. составляется план письменного высказывания, смысловая программа, общая последовательность мыслей.(предложений, слов)</a:t>
            </a:r>
          </a:p>
          <a:p>
            <a:r>
              <a:rPr lang="ru-RU" dirty="0" smtClean="0"/>
              <a:t>3. анализ звуковой структуры слова(совместная деятельность речеслухового речедвигательного анализаторов, велика роль проговаривания)</a:t>
            </a:r>
          </a:p>
          <a:p>
            <a:r>
              <a:rPr lang="ru-RU" dirty="0" smtClean="0"/>
              <a:t>4. соотнесение выделенной из слова фонемы с определённым зрительным образом буквы(зрительный анализатор и синтез)</a:t>
            </a:r>
          </a:p>
          <a:p>
            <a:r>
              <a:rPr lang="ru-RU" dirty="0" smtClean="0"/>
              <a:t>5. моторная операция письма (кинестетический контроль подкрепляется зрительным контролем, чтением написанного)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 algn="ctr">
              <a:buNone/>
            </a:pPr>
            <a:r>
              <a:rPr lang="ru-RU" b="1" i="1" u="sng" dirty="0" smtClean="0">
                <a:solidFill>
                  <a:schemeClr val="tx1"/>
                </a:solidFill>
              </a:rPr>
              <a:t>Отмечается несформированность многих психических функций: </a:t>
            </a:r>
          </a:p>
          <a:p>
            <a:pPr marL="914400" lvl="1" indent="-45720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1.Зрительного анализа и синтеза, </a:t>
            </a:r>
          </a:p>
          <a:p>
            <a:pPr marL="914400" lvl="1" indent="-45720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2.Пространственных представлений, </a:t>
            </a:r>
          </a:p>
          <a:p>
            <a:pPr marL="914400" lvl="1" indent="-45720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3. </a:t>
            </a:r>
            <a:r>
              <a:rPr lang="ru-RU" b="1" i="1" dirty="0" err="1" smtClean="0">
                <a:solidFill>
                  <a:schemeClr val="tx1"/>
                </a:solidFill>
              </a:rPr>
              <a:t>Слухо-произносительной</a:t>
            </a:r>
            <a:r>
              <a:rPr lang="ru-RU" b="1" i="1" dirty="0" smtClean="0">
                <a:solidFill>
                  <a:schemeClr val="tx1"/>
                </a:solidFill>
              </a:rPr>
              <a:t> дифференциации звуков речи, </a:t>
            </a:r>
          </a:p>
          <a:p>
            <a:pPr marL="914400" lvl="1" indent="-45720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4.Фонематического, слогового анализа и синтеза, </a:t>
            </a:r>
          </a:p>
          <a:p>
            <a:pPr marL="914400" lvl="1" indent="-45720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5.Лексико-грамматического строя речи,</a:t>
            </a:r>
          </a:p>
          <a:p>
            <a:pPr marL="914400" lvl="1" indent="-45720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6.Расстройства памяти, внимания, </a:t>
            </a:r>
          </a:p>
          <a:p>
            <a:pPr marL="914400" lvl="1" indent="-45720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7.Эмоционально-волевой сферы.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sz="4000" i="1" dirty="0" smtClean="0">
              <a:solidFill>
                <a:schemeClr val="tx1"/>
              </a:solidFill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слуха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/>
              <a:t>Физический слух - различаем шум листвы и дождя, летний гром, жужжание пчелы, писк комара;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Музыкальный слух - наслаждаемся мелодией песни;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Речевой (фонематический) слух - понимаем речь, улавливаем тончайшие оттенки сказанного, отличаем один звук от другого.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Виды дисграфии:</a:t>
            </a:r>
            <a:b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3600" b="1" dirty="0" smtClean="0"/>
              <a:t>- </a:t>
            </a:r>
            <a:r>
              <a:rPr lang="ru-RU" b="1" dirty="0" smtClean="0"/>
              <a:t>Акустическая </a:t>
            </a:r>
            <a:r>
              <a:rPr lang="ru-RU" b="1" dirty="0"/>
              <a:t>дисграфия  </a:t>
            </a:r>
          </a:p>
          <a:p>
            <a:pPr>
              <a:buNone/>
              <a:defRPr/>
            </a:pPr>
            <a:r>
              <a:rPr lang="ru-RU" b="1" dirty="0" smtClean="0"/>
              <a:t>- Артикуляторно </a:t>
            </a:r>
            <a:r>
              <a:rPr lang="ru-RU" b="1" dirty="0"/>
              <a:t>- акустическая</a:t>
            </a:r>
          </a:p>
          <a:p>
            <a:pPr>
              <a:buNone/>
              <a:defRPr/>
            </a:pPr>
            <a:r>
              <a:rPr lang="ru-RU" b="1" i="1" dirty="0" smtClean="0"/>
              <a:t>- </a:t>
            </a:r>
            <a:r>
              <a:rPr lang="ru-RU" b="1" dirty="0"/>
              <a:t>Дисграфия на почве нарушений   языкового анализа и синтеза</a:t>
            </a:r>
          </a:p>
          <a:p>
            <a:pPr>
              <a:buNone/>
              <a:defRPr/>
            </a:pPr>
            <a:r>
              <a:rPr lang="ru-RU" b="1" dirty="0" smtClean="0"/>
              <a:t>- </a:t>
            </a:r>
            <a:r>
              <a:rPr lang="ru-RU" b="1" dirty="0"/>
              <a:t>Оптическая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i="1" dirty="0" smtClean="0">
                <a:latin typeface="Arial" charset="0"/>
              </a:rPr>
              <a:t>Акустическая </a:t>
            </a:r>
            <a:r>
              <a:rPr lang="ru-RU" i="1" dirty="0">
                <a:latin typeface="Arial" charset="0"/>
              </a:rPr>
              <a:t>дисграфия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600" b="1" dirty="0" smtClean="0">
                <a:latin typeface="Arial" charset="0"/>
              </a:rPr>
              <a:t>Причиной возникновения этого является нарушение дифференциации, распознавания близких звуков речи.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ru-RU" sz="3600" b="1" dirty="0" smtClean="0">
                <a:latin typeface="Arial" charset="0"/>
              </a:rPr>
              <a:t>Недеференцированность слухового восприятия , недостаточное  развитие звукового анализа и синтеза. Часто смешения и пропуски,  замены букв, обозначающих звуки, сходные по артикуляции и звучанию, а также отражение неправильного звукопроизношения на письме.</a:t>
            </a:r>
          </a:p>
          <a:p>
            <a:pPr>
              <a:buNone/>
            </a:pPr>
            <a:endParaRPr lang="ru-RU" sz="4800" dirty="0" smtClean="0">
              <a:latin typeface="Arial" charset="0"/>
            </a:endParaRPr>
          </a:p>
          <a:p>
            <a:r>
              <a:rPr lang="ru-RU" sz="4800" b="1" dirty="0" smtClean="0">
                <a:latin typeface="Arial" charset="0"/>
              </a:rPr>
              <a:t>На письме проявляется в заменах букв, обозначающих свистящие и шипящие, звонкие и глухие, твердые и мягкие (</a:t>
            </a:r>
            <a:r>
              <a:rPr lang="ru-RU" sz="4800" b="1" dirty="0" err="1" smtClean="0">
                <a:latin typeface="Arial" charset="0"/>
              </a:rPr>
              <a:t>б-п</a:t>
            </a:r>
            <a:r>
              <a:rPr lang="ru-RU" sz="4800" b="1" dirty="0" smtClean="0">
                <a:latin typeface="Arial" charset="0"/>
              </a:rPr>
              <a:t>, </a:t>
            </a:r>
            <a:r>
              <a:rPr lang="ru-RU" sz="4800" b="1" dirty="0" err="1" smtClean="0">
                <a:latin typeface="Arial" charset="0"/>
              </a:rPr>
              <a:t>д-т</a:t>
            </a:r>
            <a:r>
              <a:rPr lang="ru-RU" sz="4800" b="1" dirty="0" smtClean="0">
                <a:latin typeface="Arial" charset="0"/>
              </a:rPr>
              <a:t>, </a:t>
            </a:r>
            <a:r>
              <a:rPr lang="ru-RU" sz="4800" b="1" dirty="0" err="1" smtClean="0">
                <a:latin typeface="Arial" charset="0"/>
              </a:rPr>
              <a:t>з-с</a:t>
            </a:r>
            <a:r>
              <a:rPr lang="ru-RU" sz="4800" b="1" dirty="0" smtClean="0">
                <a:latin typeface="Arial" charset="0"/>
              </a:rPr>
              <a:t>, </a:t>
            </a:r>
            <a:r>
              <a:rPr lang="ru-RU" sz="4800" b="1" dirty="0" err="1" smtClean="0">
                <a:latin typeface="Arial" charset="0"/>
              </a:rPr>
              <a:t>в-ф</a:t>
            </a:r>
            <a:r>
              <a:rPr lang="ru-RU" sz="4800" b="1" dirty="0" smtClean="0">
                <a:latin typeface="Arial" charset="0"/>
              </a:rPr>
              <a:t>, </a:t>
            </a:r>
            <a:r>
              <a:rPr lang="ru-RU" sz="4800" b="1" dirty="0" err="1" smtClean="0">
                <a:latin typeface="Arial" charset="0"/>
              </a:rPr>
              <a:t>г-к</a:t>
            </a:r>
            <a:r>
              <a:rPr lang="ru-RU" sz="4800" b="1" dirty="0" smtClean="0">
                <a:latin typeface="Arial" charset="0"/>
              </a:rPr>
              <a:t>, </a:t>
            </a:r>
            <a:r>
              <a:rPr lang="ru-RU" sz="4800" b="1" dirty="0" err="1" smtClean="0">
                <a:latin typeface="Arial" charset="0"/>
              </a:rPr>
              <a:t>ж-ш</a:t>
            </a:r>
            <a:r>
              <a:rPr lang="ru-RU" sz="4800" b="1" dirty="0" smtClean="0">
                <a:latin typeface="Arial" charset="0"/>
              </a:rPr>
              <a:t>, </a:t>
            </a:r>
            <a:r>
              <a:rPr lang="ru-RU" sz="4800" b="1" dirty="0" err="1" smtClean="0">
                <a:latin typeface="Arial" charset="0"/>
              </a:rPr>
              <a:t>ц-с</a:t>
            </a:r>
            <a:r>
              <a:rPr lang="ru-RU" sz="4800" b="1" dirty="0" smtClean="0">
                <a:latin typeface="Arial" charset="0"/>
              </a:rPr>
              <a:t>, </a:t>
            </a:r>
            <a:r>
              <a:rPr lang="ru-RU" sz="4800" b="1" dirty="0" err="1" smtClean="0">
                <a:latin typeface="Arial" charset="0"/>
              </a:rPr>
              <a:t>ц-т</a:t>
            </a:r>
            <a:r>
              <a:rPr lang="ru-RU" sz="4800" b="1" dirty="0" smtClean="0">
                <a:latin typeface="Arial" charset="0"/>
              </a:rPr>
              <a:t>, </a:t>
            </a:r>
            <a:r>
              <a:rPr lang="ru-RU" sz="4800" b="1" dirty="0" err="1" smtClean="0">
                <a:latin typeface="Arial" charset="0"/>
              </a:rPr>
              <a:t>ч-щ</a:t>
            </a:r>
            <a:r>
              <a:rPr lang="ru-RU" sz="4800" b="1" dirty="0" smtClean="0">
                <a:latin typeface="Arial" charset="0"/>
              </a:rPr>
              <a:t>, </a:t>
            </a:r>
            <a:r>
              <a:rPr lang="ru-RU" sz="4800" b="1" dirty="0" err="1" smtClean="0">
                <a:latin typeface="Arial" charset="0"/>
              </a:rPr>
              <a:t>о-у</a:t>
            </a:r>
            <a:r>
              <a:rPr lang="ru-RU" sz="4800" b="1" dirty="0" smtClean="0">
                <a:latin typeface="Arial" charset="0"/>
              </a:rPr>
              <a:t> </a:t>
            </a:r>
            <a:r>
              <a:rPr lang="ru-RU" sz="4800" b="1" dirty="0" err="1" smtClean="0">
                <a:latin typeface="Arial" charset="0"/>
              </a:rPr>
              <a:t>е-и</a:t>
            </a:r>
            <a:r>
              <a:rPr lang="ru-RU" sz="4800" b="1" dirty="0" smtClean="0">
                <a:latin typeface="Arial" charset="0"/>
              </a:rPr>
              <a:t>).</a:t>
            </a:r>
          </a:p>
          <a:p>
            <a:pPr>
              <a:buNone/>
              <a:defRPr/>
            </a:pP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4000" b="1" i="1" dirty="0" smtClean="0">
                <a:latin typeface="Arial" charset="0"/>
              </a:rPr>
              <a:t>                Например:</a:t>
            </a:r>
            <a:r>
              <a:rPr lang="ru-RU" sz="4000" b="1" dirty="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Arial" charset="0"/>
              </a:rPr>
              <a:t>  </a:t>
            </a:r>
            <a:r>
              <a:rPr lang="ru-RU" b="1" dirty="0" smtClean="0">
                <a:latin typeface="Arial" charset="0"/>
              </a:rPr>
              <a:t>Если ребёнок говорит 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Arial" charset="0"/>
              </a:rPr>
              <a:t>  </a:t>
            </a:r>
            <a:r>
              <a:rPr lang="ru-RU" sz="3600" b="1" dirty="0" smtClean="0">
                <a:solidFill>
                  <a:schemeClr val="accent2"/>
                </a:solidFill>
                <a:latin typeface="Arial" charset="0"/>
              </a:rPr>
              <a:t>САРФ</a:t>
            </a:r>
            <a:r>
              <a:rPr lang="ru-RU" b="1" dirty="0" smtClean="0">
                <a:latin typeface="Arial" charset="0"/>
              </a:rPr>
              <a:t> вместо 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ШАРФ</a:t>
            </a:r>
            <a:r>
              <a:rPr lang="ru-RU" b="1" dirty="0" smtClean="0">
                <a:latin typeface="Arial" charset="0"/>
              </a:rPr>
              <a:t> или 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Arial" charset="0"/>
              </a:rPr>
              <a:t>  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ЛАКЕТА</a:t>
            </a:r>
            <a:r>
              <a:rPr lang="ru-RU" b="1" dirty="0" smtClean="0">
                <a:latin typeface="Arial" charset="0"/>
              </a:rPr>
              <a:t> вместо 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РАКЕТА</a:t>
            </a:r>
            <a:r>
              <a:rPr lang="ru-RU" b="1" dirty="0" smtClean="0">
                <a:latin typeface="Arial" charset="0"/>
              </a:rPr>
              <a:t>, 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Arial" charset="0"/>
              </a:rPr>
              <a:t>  то чаще всего именно так он и пишет эти слова.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>
                <a:latin typeface="Arial" charset="0"/>
              </a:rPr>
              <a:t>Аграмматическая</a:t>
            </a:r>
            <a:r>
              <a:rPr lang="ru-RU" i="1" dirty="0" smtClean="0">
                <a:latin typeface="Arial" charset="0"/>
              </a:rPr>
              <a:t> дисграфия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latin typeface="Arial" charset="0"/>
              </a:rPr>
              <a:t>Причина возникновения – недоразвитие грамматического строя речи.</a:t>
            </a:r>
            <a:r>
              <a:rPr lang="ru-RU" dirty="0" smtClean="0">
                <a:latin typeface="Arial" charset="0"/>
              </a:rPr>
              <a:t> </a:t>
            </a:r>
          </a:p>
          <a:p>
            <a:pPr algn="ctr">
              <a:buNone/>
            </a:pPr>
            <a:r>
              <a:rPr lang="ru-RU" dirty="0" smtClean="0">
                <a:latin typeface="Arial" charset="0"/>
              </a:rPr>
              <a:t> Характерные ошибки:</a:t>
            </a:r>
          </a:p>
          <a:p>
            <a:r>
              <a:rPr lang="ru-RU" dirty="0" smtClean="0">
                <a:latin typeface="Arial" charset="0"/>
              </a:rPr>
              <a:t> изменение падежных окончаний;</a:t>
            </a:r>
          </a:p>
          <a:p>
            <a:r>
              <a:rPr lang="ru-RU" dirty="0" smtClean="0">
                <a:latin typeface="Arial" charset="0"/>
              </a:rPr>
              <a:t> неправильное употреблении предлогов, рода, числа; </a:t>
            </a:r>
          </a:p>
          <a:p>
            <a:r>
              <a:rPr lang="ru-RU" dirty="0" smtClean="0">
                <a:latin typeface="Arial" charset="0"/>
              </a:rPr>
              <a:t>пропуск членов предложения; </a:t>
            </a:r>
          </a:p>
          <a:p>
            <a:r>
              <a:rPr lang="ru-RU" dirty="0" smtClean="0">
                <a:latin typeface="Arial" charset="0"/>
              </a:rPr>
              <a:t>нарушение последовательности слов в предложении; </a:t>
            </a:r>
          </a:p>
          <a:p>
            <a:r>
              <a:rPr lang="ru-RU" dirty="0" smtClean="0">
                <a:latin typeface="Arial" charset="0"/>
              </a:rPr>
              <a:t>нарушение смысловых связей в предложении и между предложениями.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825</Words>
  <Application>Microsoft Office PowerPoint</Application>
  <PresentationFormat>Экран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Нарушение процессов письма и чтения </vt:lpstr>
      <vt:lpstr>Дисграфия</vt:lpstr>
      <vt:lpstr>Операции процесса письма</vt:lpstr>
      <vt:lpstr>Слайд 4</vt:lpstr>
      <vt:lpstr>Виды слуха</vt:lpstr>
      <vt:lpstr>Виды дисграфии: </vt:lpstr>
      <vt:lpstr> Акустическая дисграфия</vt:lpstr>
      <vt:lpstr>Слайд 8</vt:lpstr>
      <vt:lpstr>Аграмматическая дисграфия</vt:lpstr>
      <vt:lpstr>Слайд 10</vt:lpstr>
      <vt:lpstr>Оптическая дисграфия</vt:lpstr>
      <vt:lpstr>Слайд 12</vt:lpstr>
      <vt:lpstr>Смешанная форма дисграфии</vt:lpstr>
      <vt:lpstr>Пути коррекции:</vt:lpstr>
      <vt:lpstr>Упражнения на устранение недостатков письменной речи</vt:lpstr>
      <vt:lpstr>Выдели буквы, наложенные друг на друга</vt:lpstr>
      <vt:lpstr>Исправить неправильно написанные буквы, слоги и слова</vt:lpstr>
      <vt:lpstr>             Дислексия 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Нарушение письменной речи </dc:title>
  <dc:creator>Ученик</dc:creator>
  <cp:lastModifiedBy>Артем Котенев</cp:lastModifiedBy>
  <cp:revision>12</cp:revision>
  <dcterms:created xsi:type="dcterms:W3CDTF">2015-05-18T05:04:54Z</dcterms:created>
  <dcterms:modified xsi:type="dcterms:W3CDTF">2020-04-07T12:50:30Z</dcterms:modified>
</cp:coreProperties>
</file>