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  <p:sldMasterId id="2147483721" r:id="rId3"/>
    <p:sldMasterId id="2147483733" r:id="rId4"/>
    <p:sldMasterId id="2147483757" r:id="rId5"/>
    <p:sldMasterId id="2147483769" r:id="rId6"/>
    <p:sldMasterId id="2147483794" r:id="rId7"/>
    <p:sldMasterId id="2147483818" r:id="rId8"/>
    <p:sldMasterId id="2147483830" r:id="rId9"/>
    <p:sldMasterId id="2147483842" r:id="rId10"/>
    <p:sldMasterId id="2147483986" r:id="rId11"/>
    <p:sldMasterId id="2147483998" r:id="rId12"/>
  </p:sldMasterIdLst>
  <p:notesMasterIdLst>
    <p:notesMasterId r:id="rId96"/>
  </p:notesMasterIdLst>
  <p:sldIdLst>
    <p:sldId id="327" r:id="rId13"/>
    <p:sldId id="300" r:id="rId14"/>
    <p:sldId id="385" r:id="rId15"/>
    <p:sldId id="509" r:id="rId16"/>
    <p:sldId id="481" r:id="rId17"/>
    <p:sldId id="352" r:id="rId18"/>
    <p:sldId id="492" r:id="rId19"/>
    <p:sldId id="389" r:id="rId20"/>
    <p:sldId id="391" r:id="rId21"/>
    <p:sldId id="493" r:id="rId22"/>
    <p:sldId id="284" r:id="rId23"/>
    <p:sldId id="495" r:id="rId24"/>
    <p:sldId id="475" r:id="rId25"/>
    <p:sldId id="256" r:id="rId26"/>
    <p:sldId id="350" r:id="rId27"/>
    <p:sldId id="398" r:id="rId28"/>
    <p:sldId id="441" r:id="rId29"/>
    <p:sldId id="424" r:id="rId30"/>
    <p:sldId id="356" r:id="rId31"/>
    <p:sldId id="299" r:id="rId32"/>
    <p:sldId id="358" r:id="rId33"/>
    <p:sldId id="397" r:id="rId34"/>
    <p:sldId id="454" r:id="rId35"/>
    <p:sldId id="446" r:id="rId36"/>
    <p:sldId id="396" r:id="rId37"/>
    <p:sldId id="359" r:id="rId38"/>
    <p:sldId id="478" r:id="rId39"/>
    <p:sldId id="379" r:id="rId40"/>
    <p:sldId id="503" r:id="rId41"/>
    <p:sldId id="388" r:id="rId42"/>
    <p:sldId id="384" r:id="rId43"/>
    <p:sldId id="479" r:id="rId44"/>
    <p:sldId id="321" r:id="rId45"/>
    <p:sldId id="408" r:id="rId46"/>
    <p:sldId id="425" r:id="rId47"/>
    <p:sldId id="407" r:id="rId48"/>
    <p:sldId id="409" r:id="rId49"/>
    <p:sldId id="323" r:id="rId50"/>
    <p:sldId id="410" r:id="rId51"/>
    <p:sldId id="428" r:id="rId52"/>
    <p:sldId id="426" r:id="rId53"/>
    <p:sldId id="380" r:id="rId54"/>
    <p:sldId id="429" r:id="rId55"/>
    <p:sldId id="400" r:id="rId56"/>
    <p:sldId id="487" r:id="rId57"/>
    <p:sldId id="381" r:id="rId58"/>
    <p:sldId id="374" r:id="rId59"/>
    <p:sldId id="382" r:id="rId60"/>
    <p:sldId id="383" r:id="rId61"/>
    <p:sldId id="430" r:id="rId62"/>
    <p:sldId id="432" r:id="rId63"/>
    <p:sldId id="403" r:id="rId64"/>
    <p:sldId id="484" r:id="rId65"/>
    <p:sldId id="322" r:id="rId66"/>
    <p:sldId id="405" r:id="rId67"/>
    <p:sldId id="434" r:id="rId68"/>
    <p:sldId id="491" r:id="rId69"/>
    <p:sldId id="307" r:id="rId70"/>
    <p:sldId id="488" r:id="rId71"/>
    <p:sldId id="489" r:id="rId72"/>
    <p:sldId id="308" r:id="rId73"/>
    <p:sldId id="435" r:id="rId74"/>
    <p:sldId id="414" r:id="rId75"/>
    <p:sldId id="449" r:id="rId76"/>
    <p:sldId id="448" r:id="rId77"/>
    <p:sldId id="500" r:id="rId78"/>
    <p:sldId id="498" r:id="rId79"/>
    <p:sldId id="457" r:id="rId80"/>
    <p:sldId id="437" r:id="rId81"/>
    <p:sldId id="510" r:id="rId82"/>
    <p:sldId id="416" r:id="rId83"/>
    <p:sldId id="421" r:id="rId84"/>
    <p:sldId id="438" r:id="rId85"/>
    <p:sldId id="459" r:id="rId86"/>
    <p:sldId id="458" r:id="rId87"/>
    <p:sldId id="508" r:id="rId88"/>
    <p:sldId id="419" r:id="rId89"/>
    <p:sldId id="452" r:id="rId90"/>
    <p:sldId id="453" r:id="rId91"/>
    <p:sldId id="335" r:id="rId92"/>
    <p:sldId id="355" r:id="rId93"/>
    <p:sldId id="305" r:id="rId94"/>
    <p:sldId id="266" r:id="rId9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9" autoAdjust="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97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slide" Target="slides/slide75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100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93" Type="http://schemas.openxmlformats.org/officeDocument/2006/relationships/slide" Target="slides/slide81.xml"/><Relationship Id="rId9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slide" Target="slides/slide79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slide" Target="slides/slide82.xml"/><Relationship Id="rId9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AF443-9CCA-44E4-9608-202948B8072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06526-08E0-473F-80C6-8E3D71FB1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82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8D3893C-E57C-462F-8BD0-F7037D0D0CAA}" type="slidenum">
              <a:rPr lang="en-US" sz="1200">
                <a:latin typeface="Calibri" pitchFamily="34" charset="0"/>
              </a:rPr>
              <a:pPr algn="r"/>
              <a:t>11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9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27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14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102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55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73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780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211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439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385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8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66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558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5FAA-9499-482F-B19D-7FAAF338EB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5C3-1E98-4A8A-9E54-CB24FCA5BA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605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5FAA-9499-482F-B19D-7FAAF338EB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5C3-1E98-4A8A-9E54-CB24FCA5BA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776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5FAA-9499-482F-B19D-7FAAF338EB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5C3-1E98-4A8A-9E54-CB24FCA5BA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3210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5FAA-9499-482F-B19D-7FAAF338EB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5C3-1E98-4A8A-9E54-CB24FCA5BA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133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5FAA-9499-482F-B19D-7FAAF338EB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5C3-1E98-4A8A-9E54-CB24FCA5BA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692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5FAA-9499-482F-B19D-7FAAF338EB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5C3-1E98-4A8A-9E54-CB24FCA5BA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149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5FAA-9499-482F-B19D-7FAAF338EB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5C3-1E98-4A8A-9E54-CB24FCA5BA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294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5FAA-9499-482F-B19D-7FAAF338EB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5C3-1E98-4A8A-9E54-CB24FCA5BA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560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5FAA-9499-482F-B19D-7FAAF338EB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5C3-1E98-4A8A-9E54-CB24FCA5BA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75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56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5FAA-9499-482F-B19D-7FAAF338EB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5C3-1E98-4A8A-9E54-CB24FCA5BA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626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5FAA-9499-482F-B19D-7FAAF338EB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5C3-1E98-4A8A-9E54-CB24FCA5BA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1153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27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493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24.05.2022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95064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24.05.2022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32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24.05.2022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8899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9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32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8" y="144432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24.05.2022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9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24.05.2022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7496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24.05.2022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470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24.05.2022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2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3893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24.05.2022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83" y="6407970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49" y="5002019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64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36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24.05.2022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955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66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24.05.2022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65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71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40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60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23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84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3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10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29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8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47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69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53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27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46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45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62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32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10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13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56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41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33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5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101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466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44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098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15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392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745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13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013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784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0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9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32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8" y="144432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05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844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74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873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472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29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33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37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531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9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797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862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3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78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280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888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717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FD38082-8257-440D-A287-397D02E05850}" type="datetimeFigureOut">
              <a:rPr lang="ru-RU"/>
              <a:pPr/>
              <a:t>24.05.2022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2CD0724-0ACD-4AD2-9DE4-56266F6B84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920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38082-8257-440D-A287-397D02E05850}" type="datetimeFigureOut">
              <a:rPr lang="ru-RU" smtClean="0">
                <a:solidFill>
                  <a:srgbClr val="B13F9A"/>
                </a:solidFill>
              </a:rPr>
              <a:pPr/>
              <a:t>24.05.2022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D0724-0ACD-4AD2-9DE4-56266F6B8471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963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1" y="2821840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1905028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D38082-8257-440D-A287-397D02E05850}" type="datetimeFigureOut">
              <a:rPr lang="ru-RU" smtClean="0">
                <a:solidFill>
                  <a:srgbClr val="B13F9A"/>
                </a:solidFill>
              </a:rPr>
              <a:pPr/>
              <a:t>24.05.2022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2CD0724-0ACD-4AD2-9DE4-56266F6B8471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04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6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38082-8257-440D-A287-397D02E05850}" type="datetimeFigureOut">
              <a:rPr lang="ru-RU" smtClean="0">
                <a:solidFill>
                  <a:srgbClr val="B13F9A"/>
                </a:solidFill>
              </a:rPr>
              <a:pPr/>
              <a:t>24.05.2022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D0724-0ACD-4AD2-9DE4-56266F6B8471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959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38082-8257-440D-A287-397D02E05850}" type="datetimeFigureOut">
              <a:rPr lang="ru-RU" smtClean="0">
                <a:solidFill>
                  <a:srgbClr val="B13F9A"/>
                </a:solidFill>
              </a:rPr>
              <a:pPr/>
              <a:t>24.05.2022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D0724-0ACD-4AD2-9DE4-56266F6B8471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517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38082-8257-440D-A287-397D02E05850}" type="datetimeFigureOut">
              <a:rPr lang="ru-RU" smtClean="0">
                <a:solidFill>
                  <a:srgbClr val="B13F9A"/>
                </a:solidFill>
              </a:rPr>
              <a:pPr/>
              <a:t>24.05.2022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D0724-0ACD-4AD2-9DE4-56266F6B8471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229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D38082-8257-440D-A287-397D02E05850}" type="datetimeFigureOut">
              <a:rPr lang="ru-RU" smtClean="0">
                <a:solidFill>
                  <a:srgbClr val="B13F9A"/>
                </a:solidFill>
              </a:rPr>
              <a:pPr/>
              <a:t>24.05.2022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D0724-0ACD-4AD2-9DE4-56266F6B8471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666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38082-8257-440D-A287-397D02E05850}" type="datetimeFigureOut">
              <a:rPr lang="ru-RU" smtClean="0">
                <a:solidFill>
                  <a:srgbClr val="B13F9A"/>
                </a:solidFill>
              </a:rPr>
              <a:pPr/>
              <a:t>24.05.2022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D0724-0ACD-4AD2-9DE4-56266F6B8471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128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4" y="100469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8" y="998844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38082-8257-440D-A287-397D02E05850}" type="datetimeFigureOut">
              <a:rPr lang="ru-RU" smtClean="0">
                <a:solidFill>
                  <a:srgbClr val="F4E7ED"/>
                </a:solidFill>
              </a:rPr>
              <a:pPr/>
              <a:t>24.05.2022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D0724-0ACD-4AD2-9DE4-56266F6B8471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00850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38082-8257-440D-A287-397D02E05850}" type="datetimeFigureOut">
              <a:rPr lang="ru-RU" smtClean="0">
                <a:solidFill>
                  <a:srgbClr val="B13F9A"/>
                </a:solidFill>
              </a:rPr>
              <a:pPr/>
              <a:t>24.05.2022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D0724-0ACD-4AD2-9DE4-56266F6B8471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457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83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FD38082-8257-440D-A287-397D02E05850}" type="datetimeFigureOut">
              <a:rPr lang="ru-RU" smtClean="0">
                <a:solidFill>
                  <a:srgbClr val="B13F9A"/>
                </a:solidFill>
              </a:rPr>
              <a:pPr/>
              <a:t>24.05.2022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CD0724-0ACD-4AD2-9DE4-56266F6B8471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884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196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0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437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939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602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993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035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442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388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608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83" y="6407970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49" y="5002019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64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472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352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768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829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574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238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656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905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973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1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49" y="5002019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64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36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83" y="6407970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70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06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C5FAA-9499-482F-B19D-7FAAF338EB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2A5C3-1E98-4A8A-9E54-CB24FCA5BA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8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49" y="5002019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64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36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24.05.2022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83" y="6407970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70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5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61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19" y="119295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263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61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19" y="119295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20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61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19" y="119295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015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61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19" y="119295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549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61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19" y="119295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763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FD38082-8257-440D-A287-397D02E05850}" type="datetimeFigureOut">
              <a:rPr lang="ru-RU" smtClean="0">
                <a:solidFill>
                  <a:srgbClr val="B13F9A"/>
                </a:solidFill>
              </a:rPr>
              <a:pPr/>
              <a:t>24.05.2022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2CD0724-0ACD-4AD2-9DE4-56266F6B8471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8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6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9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6.emf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7.jpeg"/><Relationship Id="rId7" Type="http://schemas.openxmlformats.org/officeDocument/2006/relationships/image" Target="../media/image5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reestr.ru/" TargetMode="External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soo.ru/Primernie_rabochie_progra.htm" TargetMode="External"/><Relationship Id="rId4" Type="http://schemas.openxmlformats.org/officeDocument/2006/relationships/image" Target="../media/image74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7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hyperlink" Target="http://fipi.ru/metodicheskaya-kopilka/univers-kodifikatory-oko" TargetMode="External"/><Relationship Id="rId5" Type="http://schemas.openxmlformats.org/officeDocument/2006/relationships/hyperlink" Target="https://instrao.ru/" TargetMode="External"/><Relationship Id="rId10" Type="http://schemas.openxmlformats.org/officeDocument/2006/relationships/image" Target="../media/image84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metodicheskaya-kopilka/univers-kodifikatory-oko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hyperlink" Target="https://edsoo.ru/constructor/" TargetMode="External"/><Relationship Id="rId3" Type="http://schemas.openxmlformats.org/officeDocument/2006/relationships/hyperlink" Target="http://publication.pravo.gov.ru/Document/View/0001202107050027" TargetMode="External"/><Relationship Id="rId7" Type="http://schemas.openxmlformats.org/officeDocument/2006/relationships/hyperlink" Target="https://fgosreestr.ru/uploads/files/9f15b8437306a7c4d92ae15956342e19.pdf" TargetMode="External"/><Relationship Id="rId2" Type="http://schemas.openxmlformats.org/officeDocument/2006/relationships/hyperlink" Target="http://publication.pravo.gov.ru/Document/View/000120210705002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smetod.ru/files/%D0%9E%D0%91%D0%96/%D0%9F%D0%9E%D0%9E%D0%9F_%D0%BE%D1%82_18_%D0%BC%D0%B0%D1%80%D1%82%D0%B0_2022.pdf" TargetMode="External"/><Relationship Id="rId5" Type="http://schemas.openxmlformats.org/officeDocument/2006/relationships/hyperlink" Target="https://mosmetod.ru/files/%D0%9E%D0%91%D0%96/%D0%9D%D0%BE%D1%80%D0%BC%D0%B0%D1%82%D0%B8%D0%B2%D0%BA%D0%B0/%D0%92%D0%B5%D0%B4%D0%B5%D0%BD%D0%B8%D0%B5_%D0%BE%D0%B1%D0%BD%D0%BE%D0%B2%D0%BB%D1%91%D0%BD%D0%BD%D1%8B%D1%85_%D0%A4%D0%93%D0%9E%D0%A1_%D0%B2_%D0%A0%D0%A4_15.02.22.pdf" TargetMode="External"/><Relationship Id="rId4" Type="http://schemas.openxmlformats.org/officeDocument/2006/relationships/hyperlink" Target="https://mosmetod.ru/files/%D0%9E%D0%91%D0%96/%D0%9D%D0%BE%D1%80%D0%BC%D0%B0%D1%82%D0%B8%D0%B2%D0%BA%D0%B0/%D0%9C%D0%A0%D0%BA_%D0%A4%D0%93%D0%9E%D0%A1_%D0%9E%D0%9E_2021_15.02.22.pdf" TargetMode="Externa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9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28" name="Picture 4" descr="C:\Users\overmakova\Desktop\Презентации. Материал\Для оформления\Блоки - универсалка\b4615be6743a0d7b422c29f63745261e.png"/>
          <p:cNvPicPr>
            <a:picLocks noChangeAspect="1" noChangeArrowheads="1"/>
          </p:cNvPicPr>
          <p:nvPr/>
        </p:nvPicPr>
        <p:blipFill>
          <a:blip r:embed="rId3" cstate="print">
            <a:lum bright="5000" contrast="22000"/>
          </a:blip>
          <a:srcRect/>
          <a:stretch>
            <a:fillRect/>
          </a:stretch>
        </p:blipFill>
        <p:spPr bwMode="auto">
          <a:xfrm rot="809664">
            <a:off x="336250" y="-459572"/>
            <a:ext cx="6978648" cy="64287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3"/>
            <a:ext cx="8991600" cy="2619829"/>
          </a:xfrm>
        </p:spPr>
        <p:txBody>
          <a:bodyPr>
            <a:noAutofit/>
          </a:bodyPr>
          <a:lstStyle/>
          <a:p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Обновленный</a:t>
            </a:r>
            <a:b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ФГОС основного общего образования</a:t>
            </a:r>
            <a:endParaRPr lang="en-US" b="1" dirty="0">
              <a:ln w="1905"/>
              <a:solidFill>
                <a:srgbClr val="B900F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14G58PIC1RFEzTcUaiCjh_PIC2018.png"/>
          <p:cNvPicPr>
            <a:picLocks noChangeAspect="1"/>
          </p:cNvPicPr>
          <p:nvPr/>
        </p:nvPicPr>
        <p:blipFill>
          <a:blip r:embed="rId4" cstate="print"/>
          <a:srcRect l="3502" t="35825" b="20000"/>
          <a:stretch>
            <a:fillRect/>
          </a:stretch>
        </p:blipFill>
        <p:spPr>
          <a:xfrm>
            <a:off x="946864" y="3451036"/>
            <a:ext cx="7442396" cy="34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В- четвертых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требований к результатам освоения образовательных программ остается неизменной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состоит из трех групп планируемых результатов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13C6C2-A493-48B4-8A5D-F5E0A98CAFD9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250838" y="1197001"/>
            <a:ext cx="2663825" cy="684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ЛИЧНОСТНЫЕ</a:t>
            </a: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3276613" y="1197001"/>
            <a:ext cx="2519363" cy="684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МЕТАПРЕДМЕТНЫЕ</a:t>
            </a: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372227" y="1197001"/>
            <a:ext cx="2303463" cy="684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ПРЕДМЕТНЫЕ</a:t>
            </a:r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107951" y="2060575"/>
            <a:ext cx="2951163" cy="1081088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u="sng" dirty="0"/>
              <a:t>Самоопределение:</a:t>
            </a:r>
          </a:p>
          <a:p>
            <a:pPr algn="ctr" eaLnBrk="0" hangingPunct="0"/>
            <a:r>
              <a:rPr lang="ru-RU" sz="1400" dirty="0"/>
              <a:t>внутренняя позиция школьника;</a:t>
            </a:r>
          </a:p>
          <a:p>
            <a:pPr algn="ctr" eaLnBrk="0" hangingPunct="0"/>
            <a:r>
              <a:rPr lang="ru-RU" sz="1400" dirty="0"/>
              <a:t>самоидентификация;</a:t>
            </a:r>
          </a:p>
          <a:p>
            <a:pPr algn="ctr" eaLnBrk="0" hangingPunct="0"/>
            <a:r>
              <a:rPr lang="ru-RU" sz="1400" dirty="0"/>
              <a:t>самоуважение и самооценка</a:t>
            </a:r>
          </a:p>
        </p:txBody>
      </p:sp>
      <p:sp>
        <p:nvSpPr>
          <p:cNvPr id="9223" name="AutoShape 9"/>
          <p:cNvSpPr>
            <a:spLocks noChangeArrowheads="1"/>
          </p:cNvSpPr>
          <p:nvPr/>
        </p:nvSpPr>
        <p:spPr bwMode="auto">
          <a:xfrm>
            <a:off x="107951" y="3284545"/>
            <a:ext cx="2951163" cy="936625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u="sng" dirty="0" err="1"/>
              <a:t>Смыслообразование</a:t>
            </a:r>
            <a:r>
              <a:rPr lang="ru-RU" u="sng" dirty="0"/>
              <a:t>:</a:t>
            </a:r>
          </a:p>
          <a:p>
            <a:pPr algn="ctr" eaLnBrk="0" hangingPunct="0"/>
            <a:r>
              <a:rPr lang="ru-RU" sz="1400" dirty="0"/>
              <a:t>мотивация (учебная, социальная);</a:t>
            </a:r>
          </a:p>
          <a:p>
            <a:pPr algn="ctr" eaLnBrk="0" hangingPunct="0"/>
            <a:r>
              <a:rPr lang="ru-RU" sz="1400" dirty="0"/>
              <a:t>границы собственного</a:t>
            </a:r>
          </a:p>
          <a:p>
            <a:pPr algn="ctr" eaLnBrk="0" hangingPunct="0"/>
            <a:r>
              <a:rPr lang="ru-RU" sz="1400" dirty="0"/>
              <a:t>знания и «незнания»</a:t>
            </a: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107951" y="4437089"/>
            <a:ext cx="2951163" cy="2160587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u="sng" dirty="0"/>
              <a:t>Ценностная и </a:t>
            </a:r>
          </a:p>
          <a:p>
            <a:pPr algn="ctr" eaLnBrk="0" hangingPunct="0">
              <a:defRPr/>
            </a:pPr>
            <a:r>
              <a:rPr lang="ru-RU" u="sng" dirty="0"/>
              <a:t>морально-этическая</a:t>
            </a:r>
          </a:p>
          <a:p>
            <a:pPr algn="ctr" eaLnBrk="0" hangingPunct="0">
              <a:defRPr/>
            </a:pPr>
            <a:r>
              <a:rPr lang="ru-RU" u="sng" dirty="0"/>
              <a:t>ориентация:</a:t>
            </a:r>
          </a:p>
          <a:p>
            <a:pPr algn="ctr" eaLnBrk="0" hangingPunct="0">
              <a:defRPr/>
            </a:pPr>
            <a:r>
              <a:rPr lang="ru-RU" sz="1400" dirty="0"/>
              <a:t>ориентация на выполнение</a:t>
            </a:r>
          </a:p>
          <a:p>
            <a:pPr algn="ctr" eaLnBrk="0" hangingPunct="0">
              <a:defRPr/>
            </a:pPr>
            <a:r>
              <a:rPr lang="ru-RU" sz="1400" dirty="0"/>
              <a:t>морально-нравственных норм;</a:t>
            </a:r>
          </a:p>
          <a:p>
            <a:pPr algn="ctr" eaLnBrk="0" hangingPunct="0">
              <a:defRPr/>
            </a:pPr>
            <a:r>
              <a:rPr lang="ru-RU" sz="1400" dirty="0"/>
              <a:t>способность к решению </a:t>
            </a:r>
          </a:p>
          <a:p>
            <a:pPr algn="ctr" eaLnBrk="0" hangingPunct="0">
              <a:defRPr/>
            </a:pPr>
            <a:r>
              <a:rPr lang="ru-RU" sz="1400" dirty="0"/>
              <a:t>моральных проблем на основе </a:t>
            </a:r>
          </a:p>
          <a:p>
            <a:pPr algn="ctr" eaLnBrk="0" hangingPunct="0">
              <a:defRPr/>
            </a:pPr>
            <a:r>
              <a:rPr lang="ru-RU" sz="1400" dirty="0" err="1"/>
              <a:t>децентрации</a:t>
            </a:r>
            <a:r>
              <a:rPr lang="ru-RU" sz="1400" dirty="0"/>
              <a:t>; оценка своих </a:t>
            </a:r>
          </a:p>
          <a:p>
            <a:pPr algn="ctr" eaLnBrk="0" hangingPunct="0">
              <a:defRPr/>
            </a:pPr>
            <a:r>
              <a:rPr lang="ru-RU" sz="1400" dirty="0"/>
              <a:t>поступков</a:t>
            </a:r>
            <a:r>
              <a:rPr lang="ru-RU" sz="1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9225" name="AutoShape 11"/>
          <p:cNvSpPr>
            <a:spLocks noChangeArrowheads="1"/>
          </p:cNvSpPr>
          <p:nvPr/>
        </p:nvSpPr>
        <p:spPr bwMode="auto">
          <a:xfrm>
            <a:off x="3203575" y="2060575"/>
            <a:ext cx="2808288" cy="1081088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u="sng" dirty="0"/>
              <a:t>Регулятивные:</a:t>
            </a:r>
          </a:p>
          <a:p>
            <a:pPr algn="ctr" eaLnBrk="0" hangingPunct="0"/>
            <a:r>
              <a:rPr lang="ru-RU" sz="1400" dirty="0"/>
              <a:t>управление своей </a:t>
            </a:r>
          </a:p>
          <a:p>
            <a:pPr algn="ctr" eaLnBrk="0" hangingPunct="0"/>
            <a:r>
              <a:rPr lang="ru-RU" sz="1400" dirty="0"/>
              <a:t>деятельностью; контроль и</a:t>
            </a:r>
          </a:p>
          <a:p>
            <a:pPr algn="ctr" eaLnBrk="0" hangingPunct="0"/>
            <a:r>
              <a:rPr lang="ru-RU" sz="1400" dirty="0"/>
              <a:t>коррекция; инициативность и </a:t>
            </a:r>
          </a:p>
          <a:p>
            <a:pPr algn="ctr" eaLnBrk="0" hangingPunct="0"/>
            <a:r>
              <a:rPr lang="ru-RU" sz="1400" dirty="0"/>
              <a:t>самостоятельность</a:t>
            </a:r>
          </a:p>
        </p:txBody>
      </p:sp>
      <p:sp>
        <p:nvSpPr>
          <p:cNvPr id="9226" name="AutoShape 12"/>
          <p:cNvSpPr>
            <a:spLocks noChangeArrowheads="1"/>
          </p:cNvSpPr>
          <p:nvPr/>
        </p:nvSpPr>
        <p:spPr bwMode="auto">
          <a:xfrm>
            <a:off x="3203575" y="3284545"/>
            <a:ext cx="2808288" cy="936625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u="sng" dirty="0"/>
              <a:t>Коммуникативные:</a:t>
            </a:r>
          </a:p>
          <a:p>
            <a:pPr algn="ctr" eaLnBrk="0" hangingPunct="0"/>
            <a:r>
              <a:rPr lang="ru-RU" sz="1400" dirty="0"/>
              <a:t>речевая деятельность;</a:t>
            </a:r>
          </a:p>
          <a:p>
            <a:pPr algn="ctr" eaLnBrk="0" hangingPunct="0"/>
            <a:r>
              <a:rPr lang="ru-RU" sz="1400" dirty="0"/>
              <a:t>навыки сотрудничества</a:t>
            </a:r>
          </a:p>
        </p:txBody>
      </p:sp>
      <p:sp>
        <p:nvSpPr>
          <p:cNvPr id="9227" name="AutoShape 13"/>
          <p:cNvSpPr>
            <a:spLocks noChangeArrowheads="1"/>
          </p:cNvSpPr>
          <p:nvPr/>
        </p:nvSpPr>
        <p:spPr bwMode="auto">
          <a:xfrm>
            <a:off x="3203588" y="4437089"/>
            <a:ext cx="2881313" cy="2160587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u="sng" dirty="0"/>
              <a:t>Познавательные:</a:t>
            </a:r>
          </a:p>
          <a:p>
            <a:pPr algn="ctr" eaLnBrk="0" hangingPunct="0"/>
            <a:r>
              <a:rPr lang="ru-RU" sz="1400" dirty="0"/>
              <a:t>работа с информацией,</a:t>
            </a:r>
          </a:p>
          <a:p>
            <a:pPr algn="ctr" eaLnBrk="0" hangingPunct="0"/>
            <a:r>
              <a:rPr lang="ru-RU" sz="1400" dirty="0"/>
              <a:t>учебными моделями;</a:t>
            </a:r>
          </a:p>
          <a:p>
            <a:pPr algn="ctr" eaLnBrk="0" hangingPunct="0"/>
            <a:r>
              <a:rPr lang="ru-RU" sz="1400" dirty="0"/>
              <a:t>использование </a:t>
            </a:r>
            <a:r>
              <a:rPr lang="ru-RU" sz="1400" dirty="0" err="1"/>
              <a:t>знако-символи</a:t>
            </a:r>
            <a:r>
              <a:rPr lang="ru-RU" sz="1400" dirty="0"/>
              <a:t>-</a:t>
            </a:r>
          </a:p>
          <a:p>
            <a:pPr algn="ctr" eaLnBrk="0" hangingPunct="0"/>
            <a:r>
              <a:rPr lang="ru-RU" sz="1400" dirty="0" err="1"/>
              <a:t>ческих</a:t>
            </a:r>
            <a:r>
              <a:rPr lang="ru-RU" sz="1400" dirty="0"/>
              <a:t> средств, общих схем</a:t>
            </a:r>
          </a:p>
          <a:p>
            <a:pPr algn="ctr" eaLnBrk="0" hangingPunct="0"/>
            <a:r>
              <a:rPr lang="ru-RU" sz="1400" dirty="0"/>
              <a:t>решения; выполнение </a:t>
            </a:r>
          </a:p>
          <a:p>
            <a:pPr algn="ctr" eaLnBrk="0" hangingPunct="0"/>
            <a:r>
              <a:rPr lang="ru-RU" sz="1400" dirty="0"/>
              <a:t>логических операций сравнения,</a:t>
            </a:r>
          </a:p>
          <a:p>
            <a:pPr algn="ctr" eaLnBrk="0" hangingPunct="0"/>
            <a:r>
              <a:rPr lang="ru-RU" sz="1400" dirty="0"/>
              <a:t>анализа, обобщения и др.</a:t>
            </a:r>
          </a:p>
        </p:txBody>
      </p:sp>
      <p:sp>
        <p:nvSpPr>
          <p:cNvPr id="9228" name="AutoShape 13"/>
          <p:cNvSpPr>
            <a:spLocks noChangeArrowheads="1"/>
          </p:cNvSpPr>
          <p:nvPr/>
        </p:nvSpPr>
        <p:spPr bwMode="auto">
          <a:xfrm>
            <a:off x="6300789" y="2060601"/>
            <a:ext cx="2519362" cy="78581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u="sng" dirty="0"/>
              <a:t>Основы системы</a:t>
            </a:r>
          </a:p>
          <a:p>
            <a:pPr algn="ctr" eaLnBrk="0" hangingPunct="0"/>
            <a:r>
              <a:rPr lang="ru-RU" u="sng" dirty="0"/>
              <a:t>научных знаний</a:t>
            </a:r>
          </a:p>
        </p:txBody>
      </p:sp>
      <p:sp>
        <p:nvSpPr>
          <p:cNvPr id="9229" name="AutoShape 16"/>
          <p:cNvSpPr>
            <a:spLocks noChangeArrowheads="1"/>
          </p:cNvSpPr>
          <p:nvPr/>
        </p:nvSpPr>
        <p:spPr bwMode="auto">
          <a:xfrm>
            <a:off x="6300789" y="3284538"/>
            <a:ext cx="2519362" cy="1439862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ru-RU" u="sng" dirty="0"/>
              <a:t>Опыт «предметной» </a:t>
            </a:r>
          </a:p>
          <a:p>
            <a:pPr algn="ctr"/>
            <a:r>
              <a:rPr lang="ru-RU" u="sng" dirty="0"/>
              <a:t>деятельности</a:t>
            </a:r>
            <a:r>
              <a:rPr lang="ru-RU" sz="1400" dirty="0"/>
              <a:t> </a:t>
            </a:r>
          </a:p>
          <a:p>
            <a:pPr algn="ctr"/>
            <a:r>
              <a:rPr lang="ru-RU" sz="1400" dirty="0"/>
              <a:t>по получению,</a:t>
            </a:r>
          </a:p>
          <a:p>
            <a:pPr algn="ctr"/>
            <a:r>
              <a:rPr lang="ru-RU" sz="1400" dirty="0"/>
              <a:t>преобразованию</a:t>
            </a:r>
          </a:p>
          <a:p>
            <a:pPr algn="ctr"/>
            <a:r>
              <a:rPr lang="ru-RU" sz="1400" dirty="0"/>
              <a:t>и применению</a:t>
            </a:r>
          </a:p>
          <a:p>
            <a:pPr algn="ctr"/>
            <a:r>
              <a:rPr lang="ru-RU" sz="1400" dirty="0"/>
              <a:t>нового знания</a:t>
            </a:r>
          </a:p>
        </p:txBody>
      </p:sp>
      <p:sp>
        <p:nvSpPr>
          <p:cNvPr id="9230" name="AutoShape 36"/>
          <p:cNvSpPr>
            <a:spLocks noChangeArrowheads="1"/>
          </p:cNvSpPr>
          <p:nvPr/>
        </p:nvSpPr>
        <p:spPr bwMode="auto">
          <a:xfrm>
            <a:off x="6372227" y="5157814"/>
            <a:ext cx="2447925" cy="11525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u="sng" dirty="0"/>
              <a:t>Предметные и</a:t>
            </a:r>
          </a:p>
          <a:p>
            <a:pPr algn="ctr" eaLnBrk="0" hangingPunct="0"/>
            <a:r>
              <a:rPr lang="ru-RU" u="sng" dirty="0" err="1"/>
              <a:t>метапредметные</a:t>
            </a:r>
            <a:endParaRPr lang="ru-RU" u="sng" dirty="0"/>
          </a:p>
          <a:p>
            <a:pPr algn="ctr" eaLnBrk="0" hangingPunct="0"/>
            <a:r>
              <a:rPr lang="ru-RU" u="sng" dirty="0"/>
              <a:t>действия</a:t>
            </a:r>
            <a:endParaRPr lang="ru-RU" dirty="0"/>
          </a:p>
          <a:p>
            <a:pPr algn="ctr" eaLnBrk="0" hangingPunct="0"/>
            <a:r>
              <a:rPr lang="ru-RU" sz="1400" dirty="0"/>
              <a:t>с учебным материалом</a:t>
            </a:r>
            <a:r>
              <a:rPr lang="ru-RU" dirty="0"/>
              <a:t> </a:t>
            </a:r>
          </a:p>
        </p:txBody>
      </p:sp>
      <p:sp>
        <p:nvSpPr>
          <p:cNvPr id="9231" name="AutoShape 27"/>
          <p:cNvSpPr>
            <a:spLocks noChangeArrowheads="1"/>
          </p:cNvSpPr>
          <p:nvPr/>
        </p:nvSpPr>
        <p:spPr bwMode="auto">
          <a:xfrm rot="5400000">
            <a:off x="7379507" y="2780532"/>
            <a:ext cx="288925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9232" name="AutoShape 27"/>
          <p:cNvSpPr>
            <a:spLocks noChangeArrowheads="1"/>
          </p:cNvSpPr>
          <p:nvPr/>
        </p:nvSpPr>
        <p:spPr bwMode="auto">
          <a:xfrm rot="5400000">
            <a:off x="7453313" y="4652988"/>
            <a:ext cx="287338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9233" name="Rectangle 2"/>
          <p:cNvSpPr>
            <a:spLocks noChangeArrowheads="1"/>
          </p:cNvSpPr>
          <p:nvPr/>
        </p:nvSpPr>
        <p:spPr bwMode="auto">
          <a:xfrm>
            <a:off x="0" y="26"/>
            <a:ext cx="9144000" cy="1052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>
              <a:solidFill>
                <a:schemeClr val="accent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Требования </a:t>
            </a:r>
            <a:r>
              <a:rPr lang="ru-RU" sz="2400" b="1" dirty="0">
                <a:solidFill>
                  <a:schemeClr val="accent2"/>
                </a:solidFill>
              </a:rPr>
              <a:t>к результатам освоения </a:t>
            </a:r>
          </a:p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основной общеобразовательной программы</a:t>
            </a:r>
          </a:p>
          <a:p>
            <a:pPr lvl="1" algn="ctr">
              <a:buFontTx/>
              <a:buChar char="•"/>
            </a:pPr>
            <a:endParaRPr lang="ru-R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изменилась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система оценки образовательных результатов.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59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8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83"/>
            <a:ext cx="7772400" cy="164307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Отличие стандартов нового поколения.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8" y="3000372"/>
            <a:ext cx="810384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Одновременно вводятся ФГОС НОО и ООО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age7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2" y="1465263"/>
            <a:ext cx="3384376" cy="4711700"/>
          </a:xfrm>
          <a:prstGeom prst="rect">
            <a:avLst/>
          </a:prstGeom>
        </p:spPr>
      </p:pic>
      <p:grpSp>
        <p:nvGrpSpPr>
          <p:cNvPr id="5" name="docshapegroup19"/>
          <p:cNvGrpSpPr>
            <a:grpSpLocks/>
          </p:cNvGrpSpPr>
          <p:nvPr/>
        </p:nvGrpSpPr>
        <p:grpSpPr bwMode="auto">
          <a:xfrm>
            <a:off x="4427979" y="1412468"/>
            <a:ext cx="3816430" cy="5438553"/>
            <a:chOff x="6643" y="-7940"/>
            <a:chExt cx="7757" cy="8563"/>
          </a:xfrm>
        </p:grpSpPr>
        <p:sp>
          <p:nvSpPr>
            <p:cNvPr id="6" name="docshape20"/>
            <p:cNvSpPr>
              <a:spLocks/>
            </p:cNvSpPr>
            <p:nvPr/>
          </p:nvSpPr>
          <p:spPr bwMode="auto">
            <a:xfrm>
              <a:off x="10939" y="213"/>
              <a:ext cx="622" cy="276"/>
            </a:xfrm>
            <a:custGeom>
              <a:avLst/>
              <a:gdLst>
                <a:gd name="T0" fmla="+- 0 11561 10939"/>
                <a:gd name="T1" fmla="*/ T0 w 622"/>
                <a:gd name="T2" fmla="+- 0 213 213"/>
                <a:gd name="T3" fmla="*/ 213 h 276"/>
                <a:gd name="T4" fmla="+- 0 10939 10939"/>
                <a:gd name="T5" fmla="*/ T4 w 622"/>
                <a:gd name="T6" fmla="+- 0 213 213"/>
                <a:gd name="T7" fmla="*/ 213 h 276"/>
                <a:gd name="T8" fmla="+- 0 11359 10939"/>
                <a:gd name="T9" fmla="*/ T8 w 622"/>
                <a:gd name="T10" fmla="+- 0 489 213"/>
                <a:gd name="T11" fmla="*/ 489 h 276"/>
                <a:gd name="T12" fmla="+- 0 11561 10939"/>
                <a:gd name="T13" fmla="*/ T12 w 622"/>
                <a:gd name="T14" fmla="+- 0 213 213"/>
                <a:gd name="T15" fmla="*/ 213 h 2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622" h="276">
                  <a:moveTo>
                    <a:pt x="622" y="0"/>
                  </a:moveTo>
                  <a:lnTo>
                    <a:pt x="0" y="0"/>
                  </a:lnTo>
                  <a:lnTo>
                    <a:pt x="420" y="276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D2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docshape21"/>
            <p:cNvSpPr>
              <a:spLocks/>
            </p:cNvSpPr>
            <p:nvPr/>
          </p:nvSpPr>
          <p:spPr bwMode="auto">
            <a:xfrm>
              <a:off x="11191" y="-786"/>
              <a:ext cx="3209" cy="1409"/>
            </a:xfrm>
            <a:custGeom>
              <a:avLst/>
              <a:gdLst>
                <a:gd name="T0" fmla="+- 0 14400 11191"/>
                <a:gd name="T1" fmla="*/ T0 w 3209"/>
                <a:gd name="T2" fmla="+- 0 -785 -785"/>
                <a:gd name="T3" fmla="*/ -785 h 1409"/>
                <a:gd name="T4" fmla="+- 0 12247 11191"/>
                <a:gd name="T5" fmla="*/ T4 w 3209"/>
                <a:gd name="T6" fmla="+- 0 -785 -785"/>
                <a:gd name="T7" fmla="*/ -785 h 1409"/>
                <a:gd name="T8" fmla="+- 0 12245 11191"/>
                <a:gd name="T9" fmla="*/ T8 w 3209"/>
                <a:gd name="T10" fmla="+- 0 -785 -785"/>
                <a:gd name="T11" fmla="*/ -785 h 1409"/>
                <a:gd name="T12" fmla="+- 0 12245 11191"/>
                <a:gd name="T13" fmla="*/ T12 w 3209"/>
                <a:gd name="T14" fmla="+- 0 -782 -785"/>
                <a:gd name="T15" fmla="*/ -782 h 1409"/>
                <a:gd name="T16" fmla="+- 0 11191 11191"/>
                <a:gd name="T17" fmla="*/ T16 w 3209"/>
                <a:gd name="T18" fmla="+- 0 624 -785"/>
                <a:gd name="T19" fmla="*/ 624 h 1409"/>
                <a:gd name="T20" fmla="+- 0 12245 11191"/>
                <a:gd name="T21" fmla="*/ T20 w 3209"/>
                <a:gd name="T22" fmla="+- 0 624 -785"/>
                <a:gd name="T23" fmla="*/ 624 h 1409"/>
                <a:gd name="T24" fmla="+- 0 12247 11191"/>
                <a:gd name="T25" fmla="*/ T24 w 3209"/>
                <a:gd name="T26" fmla="+- 0 624 -785"/>
                <a:gd name="T27" fmla="*/ 624 h 1409"/>
                <a:gd name="T28" fmla="+- 0 14400 11191"/>
                <a:gd name="T29" fmla="*/ T28 w 3209"/>
                <a:gd name="T30" fmla="+- 0 624 -785"/>
                <a:gd name="T31" fmla="*/ 624 h 1409"/>
                <a:gd name="T32" fmla="+- 0 14400 11191"/>
                <a:gd name="T33" fmla="*/ T32 w 3209"/>
                <a:gd name="T34" fmla="+- 0 -785 -785"/>
                <a:gd name="T35" fmla="*/ -785 h 14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209" h="1409">
                  <a:moveTo>
                    <a:pt x="3209" y="0"/>
                  </a:moveTo>
                  <a:lnTo>
                    <a:pt x="1056" y="0"/>
                  </a:lnTo>
                  <a:lnTo>
                    <a:pt x="1054" y="0"/>
                  </a:lnTo>
                  <a:lnTo>
                    <a:pt x="1054" y="3"/>
                  </a:lnTo>
                  <a:lnTo>
                    <a:pt x="0" y="1409"/>
                  </a:lnTo>
                  <a:lnTo>
                    <a:pt x="1054" y="1409"/>
                  </a:lnTo>
                  <a:lnTo>
                    <a:pt x="1056" y="1409"/>
                  </a:lnTo>
                  <a:lnTo>
                    <a:pt x="3209" y="1409"/>
                  </a:lnTo>
                  <a:lnTo>
                    <a:pt x="3209" y="0"/>
                  </a:lnTo>
                  <a:close/>
                </a:path>
              </a:pathLst>
            </a:custGeom>
            <a:solidFill>
              <a:srgbClr val="5DC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docshape22"/>
            <p:cNvSpPr>
              <a:spLocks/>
            </p:cNvSpPr>
            <p:nvPr/>
          </p:nvSpPr>
          <p:spPr bwMode="auto">
            <a:xfrm>
              <a:off x="10944" y="-421"/>
              <a:ext cx="3456" cy="641"/>
            </a:xfrm>
            <a:custGeom>
              <a:avLst/>
              <a:gdLst>
                <a:gd name="T0" fmla="+- 0 14400 10944"/>
                <a:gd name="T1" fmla="*/ T0 w 3456"/>
                <a:gd name="T2" fmla="+- 0 -420 -420"/>
                <a:gd name="T3" fmla="*/ -420 h 641"/>
                <a:gd name="T4" fmla="+- 0 11424 10944"/>
                <a:gd name="T5" fmla="*/ T4 w 3456"/>
                <a:gd name="T6" fmla="+- 0 -420 -420"/>
                <a:gd name="T7" fmla="*/ -420 h 641"/>
                <a:gd name="T8" fmla="+- 0 11414 10944"/>
                <a:gd name="T9" fmla="*/ T8 w 3456"/>
                <a:gd name="T10" fmla="+- 0 -420 -420"/>
                <a:gd name="T11" fmla="*/ -420 h 641"/>
                <a:gd name="T12" fmla="+- 0 11414 10944"/>
                <a:gd name="T13" fmla="*/ T12 w 3456"/>
                <a:gd name="T14" fmla="+- 0 -408 -420"/>
                <a:gd name="T15" fmla="*/ -408 h 641"/>
                <a:gd name="T16" fmla="+- 0 10944 10944"/>
                <a:gd name="T17" fmla="*/ T16 w 3456"/>
                <a:gd name="T18" fmla="+- 0 220 -420"/>
                <a:gd name="T19" fmla="*/ 220 h 641"/>
                <a:gd name="T20" fmla="+- 0 11414 10944"/>
                <a:gd name="T21" fmla="*/ T20 w 3456"/>
                <a:gd name="T22" fmla="+- 0 220 -420"/>
                <a:gd name="T23" fmla="*/ 220 h 641"/>
                <a:gd name="T24" fmla="+- 0 11424 10944"/>
                <a:gd name="T25" fmla="*/ T24 w 3456"/>
                <a:gd name="T26" fmla="+- 0 220 -420"/>
                <a:gd name="T27" fmla="*/ 220 h 641"/>
                <a:gd name="T28" fmla="+- 0 14400 10944"/>
                <a:gd name="T29" fmla="*/ T28 w 3456"/>
                <a:gd name="T30" fmla="+- 0 220 -420"/>
                <a:gd name="T31" fmla="*/ 220 h 641"/>
                <a:gd name="T32" fmla="+- 0 14400 10944"/>
                <a:gd name="T33" fmla="*/ T32 w 3456"/>
                <a:gd name="T34" fmla="+- 0 -420 -420"/>
                <a:gd name="T35" fmla="*/ -420 h 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456" h="641">
                  <a:moveTo>
                    <a:pt x="3456" y="0"/>
                  </a:moveTo>
                  <a:lnTo>
                    <a:pt x="480" y="0"/>
                  </a:lnTo>
                  <a:lnTo>
                    <a:pt x="470" y="0"/>
                  </a:lnTo>
                  <a:lnTo>
                    <a:pt x="470" y="12"/>
                  </a:lnTo>
                  <a:lnTo>
                    <a:pt x="0" y="640"/>
                  </a:lnTo>
                  <a:lnTo>
                    <a:pt x="470" y="640"/>
                  </a:lnTo>
                  <a:lnTo>
                    <a:pt x="480" y="640"/>
                  </a:lnTo>
                  <a:lnTo>
                    <a:pt x="3456" y="640"/>
                  </a:lnTo>
                  <a:lnTo>
                    <a:pt x="3456" y="0"/>
                  </a:lnTo>
                  <a:close/>
                </a:path>
              </a:pathLst>
            </a:custGeom>
            <a:solidFill>
              <a:srgbClr val="FFC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150" name="docshape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" y="-7940"/>
              <a:ext cx="6879" cy="7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79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Обязанность и ответственность ОО</a:t>
            </a:r>
            <a:endParaRPr lang="ru-RU" dirty="0"/>
          </a:p>
        </p:txBody>
      </p:sp>
      <p:pic>
        <p:nvPicPr>
          <p:cNvPr id="4" name="Picture 156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5" y="1097168"/>
            <a:ext cx="7869237" cy="502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Основные изменения ФГОС НОО И ОООконкретизированы требования к предметным рез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269"/>
            <a:ext cx="8964488" cy="605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6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5724125" y="2985735"/>
            <a:ext cx="3006111" cy="2459490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Строго обозначено, какие темы должны освоить дети в определённый год обучения, содержание тем по новому ФГОС не рекомендовано менять местами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2813787" y="3069208"/>
            <a:ext cx="2634336" cy="2837527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Прописана возможность реализации системы образования через семейное обучение, когда семьи могут самостоятельно выбрать для своего ребенка образовательный маршрут</a:t>
            </a:r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107514" y="4725170"/>
            <a:ext cx="2592289" cy="1458735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Прописана процедура оценки качества образования (ВПР, и т.д.)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156132" y="3069182"/>
            <a:ext cx="2543671" cy="1440160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Определено базовое содержание программы воспитания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296768" y="1469054"/>
            <a:ext cx="3627159" cy="1440160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Уточнены задачи и условия программы коррекционной работы с детьми с ОВЗ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93" y="1196752"/>
            <a:ext cx="3499747" cy="187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7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79" y="3861048"/>
            <a:ext cx="274984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243408"/>
            <a:ext cx="9144000" cy="17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39" y="32154"/>
            <a:ext cx="259228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47867" y="1548879"/>
            <a:ext cx="2736303" cy="4704646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Детализируют условия реализации образовательных программ, в том числе использование электронных средств обучения, дистанционных технологий.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80676" y="1623883"/>
            <a:ext cx="2847678" cy="1932648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Оптимизированы требования к основной образовательной программе и рабочей программе </a:t>
            </a: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251520" y="1465729"/>
            <a:ext cx="2736304" cy="1943608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>
            <a:normAutofit fontScale="700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Элементы финансовой грамотности включены в предметные требования по «Математике», «Обществознанию» и «Географии»</a:t>
            </a:r>
            <a:endParaRPr lang="ru-RU" sz="2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52706" y="3933056"/>
            <a:ext cx="2847678" cy="1932648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Вариативность.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Возможность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углубленного изучения предметов.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pc="-20" dirty="0">
                <a:solidFill>
                  <a:srgbClr val="001F5F"/>
                </a:solidFill>
                <a:effectLst/>
                <a:latin typeface="Times New Roman"/>
                <a:ea typeface="Times New Roman"/>
              </a:rPr>
              <a:t>НОРМАТИВНАЯ</a:t>
            </a:r>
            <a:r>
              <a:rPr lang="ru-RU" sz="4400" spc="-135" dirty="0">
                <a:solidFill>
                  <a:srgbClr val="001F5F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4400" spc="-20" dirty="0">
                <a:solidFill>
                  <a:srgbClr val="001F5F"/>
                </a:solidFill>
                <a:effectLst/>
                <a:latin typeface="Times New Roman"/>
                <a:ea typeface="Times New Roman"/>
              </a:rPr>
              <a:t>БАЗА</a:t>
            </a:r>
            <a:endParaRPr lang="ru-RU" dirty="0"/>
          </a:p>
        </p:txBody>
      </p:sp>
      <p:pic>
        <p:nvPicPr>
          <p:cNvPr id="4" name="image13.jpeg" descr="C:\Users\Natalya\Desktop\Снимок-2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8219256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08000" lvl="2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сохраняет</a:t>
            </a:r>
            <a:r>
              <a:rPr lang="ru-RU" sz="2800" spc="-13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принципы</a:t>
            </a:r>
            <a:r>
              <a:rPr lang="ru-RU" sz="2800" spc="-13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вариативности</a:t>
            </a:r>
            <a:r>
              <a:rPr lang="ru-RU" sz="2800" spc="-12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2800" spc="-13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формировании</a:t>
            </a:r>
            <a:r>
              <a:rPr lang="ru-RU" sz="2800" spc="-13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spc="-1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школами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основных</a:t>
            </a:r>
            <a:r>
              <a:rPr lang="ru-RU" sz="2800" spc="-11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о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бразовательных</a:t>
            </a:r>
            <a:r>
              <a:rPr lang="ru-RU" sz="2800" spc="-7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программ</a:t>
            </a:r>
            <a:r>
              <a:rPr lang="ru-RU" sz="2800" spc="-11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начального</a:t>
            </a:r>
            <a:r>
              <a:rPr lang="ru-RU" sz="2800" spc="-8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общего</a:t>
            </a:r>
            <a:r>
              <a:rPr lang="ru-RU" sz="2800" spc="-8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и основного общего образования, а также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учёта интересов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возможностей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как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образовательных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организаций, так и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их учеников.</a:t>
            </a:r>
          </a:p>
          <a:p>
            <a:pPr marL="228600" marR="180975" lvl="0" indent="1233805" algn="just">
              <a:lnSpc>
                <a:spcPct val="15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школа обязана еще больше индивидуализировать программу, в том числе:</a:t>
            </a:r>
            <a:endParaRPr lang="ru-RU" sz="2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08000" lvl="2" algn="just">
              <a:spcBef>
                <a:spcPts val="0"/>
              </a:spcBef>
            </a:pPr>
            <a:endParaRPr lang="ru-RU" sz="2200" dirty="0" smtClean="0">
              <a:latin typeface="Times New Roman"/>
              <a:ea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400" dirty="0">
                <a:solidFill>
                  <a:srgbClr val="FF0000"/>
                </a:solidFill>
                <a:latin typeface="Times New Roman"/>
                <a:ea typeface="Times New Roman"/>
              </a:rPr>
              <a:t>Обновлённая</a:t>
            </a:r>
            <a:r>
              <a:rPr lang="ru-RU" sz="4400" spc="-9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400" dirty="0">
                <a:solidFill>
                  <a:srgbClr val="FF0000"/>
                </a:solidFill>
                <a:latin typeface="Times New Roman"/>
                <a:ea typeface="Times New Roman"/>
              </a:rPr>
              <a:t>редакция</a:t>
            </a:r>
            <a:r>
              <a:rPr lang="ru-RU" sz="4400" spc="-1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400" spc="-20" dirty="0">
                <a:solidFill>
                  <a:srgbClr val="FF0000"/>
                </a:solidFill>
                <a:latin typeface="Times New Roman"/>
                <a:ea typeface="Times New Roman"/>
              </a:rPr>
              <a:t>ФГОС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4000" marR="180975" indent="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–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 структуре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программы школа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может предусмотреть учебные предметы, учебные курсы и учебные модули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. </a:t>
            </a:r>
            <a:endParaRPr lang="ru-RU" sz="3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0000"/>
                </a:solidFill>
                <a:latin typeface="Times New Roman"/>
                <a:ea typeface="Times New Roman"/>
              </a:rPr>
              <a:t>Обновлённая</a:t>
            </a:r>
            <a:r>
              <a:rPr lang="ru-RU" sz="4000" spc="-9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Times New Roman"/>
                <a:ea typeface="Times New Roman"/>
              </a:rPr>
              <a:t>редакция</a:t>
            </a:r>
            <a:r>
              <a:rPr lang="ru-RU" sz="4000" spc="-1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000" spc="-20" dirty="0">
                <a:solidFill>
                  <a:srgbClr val="FF0000"/>
                </a:solidFill>
                <a:latin typeface="Times New Roman"/>
                <a:ea typeface="Times New Roman"/>
              </a:rPr>
              <a:t>ФГОС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81128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5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	</a:t>
            </a:r>
            <a:r>
              <a:rPr lang="ru-RU" sz="33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anose="02020603050405020304" pitchFamily="18" charset="0"/>
              </a:rPr>
              <a:t>школа может разрабатывать и реализовывать индивидуальные учебные планы в соответствии с образовательными потребностями и интересами учеников</a:t>
            </a:r>
            <a:r>
              <a:rPr lang="ru-RU" sz="3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3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259228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8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/>
          <a:lstStyle/>
          <a:p>
            <a:pPr lvl="0">
              <a:buClr>
                <a:srgbClr val="2DA2BF"/>
              </a:buClr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– школа может разрабатывать и реализовывать программы углубленного изучения отдельных предметов.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УГЛУБЛЕННОЕ ИЗУЧЕНИЕ ОТДЕЛЬНЫХ ПРЕДМЕТОВ НА УРОВНЕ НОО И ОООII. Требования к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7848872" cy="380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91264" cy="50891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7170" name="Picture 2" descr="УГЛУБЛЕННОЕ ИЗУЧЕНИЕ ОТДЕЛЬНЫХ ПРЕДМЕТОВ НА УРОВНЕ ОООУчебные предметы &#10;&amp;quot;Мате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08720"/>
            <a:ext cx="878497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"/>
            <a:ext cx="7571184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975" indent="123380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этого на уровне ООО добавили предметные результаты на углубленном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уровне: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sz="2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Закрепили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возможность и правила деления учеников на группы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Теперь образовательную деятельность можно реализовывать в группах по-разному, в том числе с углубленным изучением отдельных предметных областей, предметов – с учетом успеваемости, образовательных потребностей и интересов, психического и физического здоровья, пола, общественных и профессиональных целей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Деление учеников на группы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3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ФГОС устанавливает вариативность сроков  реализации образовательной программы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получения основного общего образования составляет не более 5 лет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лиц, обучающихся по индивидуальным учебным планам освоение программы основного общего образования, срок получения образования может быть сокращен.</a:t>
            </a: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C00000"/>
                </a:solidFill>
                <a:latin typeface="Times New Roman"/>
                <a:ea typeface="Times New Roman"/>
              </a:rPr>
              <a:t>Обновлённая</a:t>
            </a:r>
            <a:r>
              <a:rPr lang="ru-RU" sz="4000" spc="-9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4000" dirty="0">
                <a:solidFill>
                  <a:srgbClr val="C00000"/>
                </a:solidFill>
                <a:latin typeface="Times New Roman"/>
                <a:ea typeface="Times New Roman"/>
              </a:rPr>
              <a:t>редакция</a:t>
            </a:r>
            <a:r>
              <a:rPr lang="ru-RU" sz="4000" spc="-1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4000" spc="-20" dirty="0">
                <a:solidFill>
                  <a:srgbClr val="C00000"/>
                </a:solidFill>
                <a:latin typeface="Times New Roman"/>
                <a:ea typeface="Times New Roman"/>
              </a:rPr>
              <a:t>ФГОС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могут разрабатываться индивидуальные учебные планы, в том числе для ускоренного обучения, в пределах осваиваемой программы основного общего образования в порядке, установленном локальными нормативными актами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C00000"/>
                </a:solidFill>
                <a:latin typeface="Times New Roman"/>
                <a:ea typeface="Times New Roman"/>
              </a:rPr>
              <a:t>Обновлённая</a:t>
            </a:r>
            <a:r>
              <a:rPr lang="ru-RU" sz="4000" spc="-9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4000" dirty="0">
                <a:solidFill>
                  <a:srgbClr val="C00000"/>
                </a:solidFill>
                <a:latin typeface="Times New Roman"/>
                <a:ea typeface="Times New Roman"/>
              </a:rPr>
              <a:t>редакция</a:t>
            </a:r>
            <a:r>
              <a:rPr lang="ru-RU" sz="4000" spc="-1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4000" spc="-20" dirty="0">
                <a:solidFill>
                  <a:srgbClr val="C00000"/>
                </a:solidFill>
                <a:latin typeface="Times New Roman"/>
                <a:ea typeface="Times New Roman"/>
              </a:rPr>
              <a:t>ФГОС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1530">
              <a:spcBef>
                <a:spcPts val="335"/>
              </a:spcBef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Calibri"/>
              </a:rPr>
              <a:t>Новый</a:t>
            </a:r>
            <a:r>
              <a:rPr lang="ru-RU" sz="2400" spc="-155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Calibri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Calibri"/>
              </a:rPr>
              <a:t>стандарт</a:t>
            </a:r>
            <a:r>
              <a:rPr lang="ru-RU" sz="2400" spc="-130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Calibri"/>
              </a:rPr>
              <a:t> </a:t>
            </a:r>
            <a:r>
              <a:rPr lang="ru-RU" sz="2400" spc="-10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Calibri"/>
              </a:rPr>
              <a:t>снизил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811530">
              <a:lnSpc>
                <a:spcPct val="125000"/>
              </a:lnSpc>
              <a:spcBef>
                <a:spcPts val="850"/>
              </a:spcBef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Calibri"/>
              </a:rPr>
              <a:t>максимальный</a:t>
            </a:r>
            <a:r>
              <a:rPr lang="ru-RU" sz="2400" spc="-130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Calibri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Calibri"/>
              </a:rPr>
              <a:t>предел</a:t>
            </a:r>
            <a:r>
              <a:rPr lang="ru-RU" sz="2400" spc="-145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Calibri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Calibri"/>
              </a:rPr>
              <a:t>часов аудиторной нагрузки: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811530">
              <a:lnSpc>
                <a:spcPct val="125000"/>
              </a:lnSpc>
              <a:spcBef>
                <a:spcPts val="1220"/>
              </a:spcBef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Calibri"/>
              </a:rPr>
              <a:t>с</a:t>
            </a:r>
            <a:r>
              <a:rPr lang="ru-RU" sz="2400" spc="-4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Calibri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Calibri"/>
              </a:rPr>
              <a:t>6020</a:t>
            </a:r>
            <a:r>
              <a:rPr lang="ru-RU" sz="2400" spc="-20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Calibri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Calibri"/>
              </a:rPr>
              <a:t>до</a:t>
            </a:r>
            <a:r>
              <a:rPr lang="ru-RU" sz="2400" spc="-30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Calibri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Calibri"/>
              </a:rPr>
              <a:t>5549</a:t>
            </a:r>
            <a:r>
              <a:rPr lang="ru-RU" sz="2400" spc="-10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Calibri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Calibri"/>
              </a:rPr>
              <a:t>—</a:t>
            </a:r>
            <a:r>
              <a:rPr lang="ru-RU" sz="2400" spc="-35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Calibri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Calibri"/>
              </a:rPr>
              <a:t>для</a:t>
            </a:r>
            <a:r>
              <a:rPr lang="ru-RU" sz="2400" spc="-30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Calibri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Calibri"/>
              </a:rPr>
              <a:t>основной </a:t>
            </a:r>
            <a:r>
              <a:rPr lang="ru-RU" sz="2400" spc="-10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Calibri"/>
              </a:rPr>
              <a:t>школы</a:t>
            </a:r>
            <a:r>
              <a:rPr lang="ru-RU" sz="2400" spc="-1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Calibri"/>
              </a:rPr>
              <a:t>.</a:t>
            </a:r>
          </a:p>
          <a:p>
            <a:pPr marL="811530">
              <a:lnSpc>
                <a:spcPct val="125000"/>
              </a:lnSpc>
              <a:spcBef>
                <a:spcPts val="1220"/>
              </a:spcBef>
            </a:pPr>
            <a:r>
              <a:rPr lang="ru-RU" sz="2400" spc="-1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Calibri"/>
              </a:rPr>
              <a:t>Количество учебных занятий за 5 лет не может составлять менее 5058 часов, не более 5549ч.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5B2124-D155-4150-B7D0-BF2E8AAE4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91194"/>
            <a:ext cx="7079761" cy="806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устанавливает академический объем и структуру учебного плана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13F12743-7335-443B-BCEE-91D58BB77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373" y="1388628"/>
            <a:ext cx="4302644" cy="464160"/>
          </a:xfrm>
        </p:spPr>
        <p:txBody>
          <a:bodyPr>
            <a:normAutofit fontScale="77500" lnSpcReduction="20000"/>
          </a:bodyPr>
          <a:lstStyle/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Академический объем учебных планов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037512FF-09EE-4637-BBE8-26F2FDC309C1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54978" y="2145323"/>
          <a:ext cx="4226536" cy="4537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xmlns="" val="446688462"/>
                    </a:ext>
                  </a:extLst>
                </a:gridCol>
                <a:gridCol w="1249607">
                  <a:extLst>
                    <a:ext uri="{9D8B030D-6E8A-4147-A177-3AD203B41FA5}">
                      <a16:colId xmlns:a16="http://schemas.microsoft.com/office/drawing/2014/main" xmlns="" val="4080527586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xmlns="" val="3578163223"/>
                    </a:ext>
                  </a:extLst>
                </a:gridCol>
              </a:tblGrid>
              <a:tr h="77882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общего образования</a:t>
                      </a:r>
                    </a:p>
                  </a:txBody>
                  <a:tcPr marL="33638" marR="3363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Минимальный объем часов</a:t>
                      </a:r>
                    </a:p>
                  </a:txBody>
                  <a:tcPr marL="33638" marR="3363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объем часов</a:t>
                      </a:r>
                    </a:p>
                  </a:txBody>
                  <a:tcPr marL="33638" marR="33638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864352"/>
                  </a:ext>
                </a:extLst>
              </a:tr>
              <a:tr h="1012474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НОО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(20 % формируемая часть)</a:t>
                      </a:r>
                    </a:p>
                  </a:txBody>
                  <a:tcPr marL="33638" marR="33638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2954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638" marR="33638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3190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638" marR="33638"/>
                </a:tc>
                <a:extLst>
                  <a:ext uri="{0D108BD9-81ED-4DB2-BD59-A6C34878D82A}">
                    <a16:rowId xmlns:a16="http://schemas.microsoft.com/office/drawing/2014/main" xmlns="" val="2380237038"/>
                  </a:ext>
                </a:extLst>
              </a:tr>
              <a:tr h="1012474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(30 % формируемая часть)</a:t>
                      </a:r>
                    </a:p>
                  </a:txBody>
                  <a:tcPr marL="33638" marR="33638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5058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638" marR="33638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5549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638" marR="33638"/>
                </a:tc>
                <a:extLst>
                  <a:ext uri="{0D108BD9-81ED-4DB2-BD59-A6C34878D82A}">
                    <a16:rowId xmlns:a16="http://schemas.microsoft.com/office/drawing/2014/main" xmlns="" val="1582077375"/>
                  </a:ext>
                </a:extLst>
              </a:tr>
              <a:tr h="1246122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(40 % формируемая часть)</a:t>
                      </a:r>
                    </a:p>
                  </a:txBody>
                  <a:tcPr marL="33638" marR="33638"/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2170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8" marR="33638"/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2590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8" marR="33638"/>
                </a:tc>
                <a:extLst>
                  <a:ext uri="{0D108BD9-81ED-4DB2-BD59-A6C34878D82A}">
                    <a16:rowId xmlns:a16="http://schemas.microsoft.com/office/drawing/2014/main" xmlns="" val="2128022172"/>
                  </a:ext>
                </a:extLst>
              </a:tr>
            </a:tbl>
          </a:graphicData>
        </a:graphic>
      </p:graphicFrame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4CE7664B-A552-4A5C-8B6E-289335FCB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74957" y="1617663"/>
            <a:ext cx="3940939" cy="823912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школа вправе делать в рамках  установленного объема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5C87C6C1-4215-47B9-B3FA-4011138B1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3044" y="2562485"/>
            <a:ext cx="4221060" cy="36845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Корректировать объем годового учебного плана в составе перспективного учебного плана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количество часов на изучение того или иного предмета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период изучения учебного предмета, в т.ч. использовать модульный принцип изучения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предметы для углубленного изучения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состав формируемой части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404690"/>
            <a:ext cx="8640960" cy="577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36195" indent="-6350">
              <a:lnSpc>
                <a:spcPct val="106000"/>
              </a:lnSpc>
              <a:spcAft>
                <a:spcPts val="20"/>
              </a:spcAf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 уровне ООО заменили некоторые предметы на модули.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indent="-6350">
              <a:lnSpc>
                <a:spcPct val="106000"/>
              </a:lnSpc>
              <a:spcAft>
                <a:spcPts val="2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предметной области «Математика и информатика» оставили только предметы «Математика» и «Информатика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».</a:t>
            </a:r>
          </a:p>
          <a:p>
            <a:pPr marR="36195" indent="-6350">
              <a:lnSpc>
                <a:spcPct val="106000"/>
              </a:lnSpc>
              <a:spcAft>
                <a:spcPts val="2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математику входят курсы «Алгебра», «Геометрия», «Вероятность и статистика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».</a:t>
            </a:r>
          </a:p>
          <a:p>
            <a:pPr marR="36195" indent="-6350">
              <a:lnSpc>
                <a:spcPct val="106000"/>
              </a:lnSpc>
              <a:spcAft>
                <a:spcPts val="2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Предмет «История» включает курсы «История России» 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«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Всеобщая история»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3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64704"/>
            <a:ext cx="878497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6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ООО школы получили право учитывать свои ресурсы и пожелания родителей, чтобы вводить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литературу на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родном языке.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 изменение для школ, которые не могут обеспечить качественное изучение этих предметов.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«Родной язык»,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«Родная литература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родном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языке» теперь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вводить, если есть заявление родителей и ресурсы у школы.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04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mage-digit.png"/>
          <p:cNvPicPr>
            <a:picLocks noChangeAspect="1"/>
          </p:cNvPicPr>
          <p:nvPr/>
        </p:nvPicPr>
        <p:blipFill>
          <a:blip r:embed="rId2" cstate="print"/>
          <a:srcRect b="635"/>
          <a:stretch>
            <a:fillRect/>
          </a:stretch>
        </p:blipFill>
        <p:spPr>
          <a:xfrm>
            <a:off x="2412347" y="0"/>
            <a:ext cx="6731655" cy="6814456"/>
          </a:xfrm>
          <a:prstGeom prst="rect">
            <a:avLst/>
          </a:prstGeom>
        </p:spPr>
      </p:pic>
      <p:pic>
        <p:nvPicPr>
          <p:cNvPr id="16" name="Рисунок 15" descr="md_5b1de4f808f7e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15084" t="1130" r="10756" b="5265"/>
          <a:stretch>
            <a:fillRect/>
          </a:stretch>
        </p:blipFill>
        <p:spPr>
          <a:xfrm>
            <a:off x="127000" y="0"/>
            <a:ext cx="4800600" cy="69596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56290" y="1580647"/>
            <a:ext cx="3688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01C3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Разработчики ФГОС исключили второй иностранный язык из списка обязательных предметов</a:t>
            </a:r>
            <a:endParaRPr lang="ru-RU" dirty="0">
              <a:solidFill>
                <a:srgbClr val="101C3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3378" y="3257040"/>
            <a:ext cx="4095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01C3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Школа вносит предмет «Второй иностранный язык», если есть условия для изучения и его выбрали родители школьников</a:t>
            </a:r>
            <a:endParaRPr lang="ru-RU" dirty="0">
              <a:solidFill>
                <a:srgbClr val="101C3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8779" y="5098547"/>
            <a:ext cx="40951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  <a:t>Школа может предложить этот предмет ученикам в перечне курсов по выбору </a:t>
            </a:r>
            <a:b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  <a:t>(п. 25.3.2 обновленного</a:t>
            </a:r>
            <a:b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  <a:t> ФГОС ООО)</a:t>
            </a:r>
            <a:endParaRPr lang="ru-RU" dirty="0">
              <a:solidFill>
                <a:srgbClr val="101C32"/>
              </a:solidFill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-273657" y="668310"/>
            <a:ext cx="4718657" cy="898895"/>
          </a:xfrm>
        </p:spPr>
        <p:txBody>
          <a:bodyPr>
            <a:noAutofit/>
          </a:bodyPr>
          <a:lstStyle/>
          <a:p>
            <a:pPr algn="r"/>
            <a:r>
              <a:rPr lang="ru-RU" sz="30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101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Второй </a:t>
            </a:r>
            <a:br>
              <a:rPr lang="ru-RU" sz="30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101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101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иностранный язык</a:t>
            </a:r>
          </a:p>
        </p:txBody>
      </p:sp>
      <p:pic>
        <p:nvPicPr>
          <p:cNvPr id="22" name="Рисунок 21" descr="logo-emblem-symbol-bookmark-photos-720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0560" y="5207000"/>
            <a:ext cx="4433453" cy="12192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744079" y="5200134"/>
            <a:ext cx="4361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по второму иностранному языку есть </a:t>
            </a:r>
            <a:b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п. 40.3 обновленного ФГОС ООО</a:t>
            </a: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3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R="180975" indent="1233805" algn="just">
              <a:lnSpc>
                <a:spcPct val="150000"/>
              </a:lnSpc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старым ФГОС у учеников в школьной библиотеке должен быть доступ к информационным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интернет-ресурсам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коллекциям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медиаресурсов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180975" indent="1233805" algn="just">
              <a:lnSpc>
                <a:spcPct val="150000"/>
              </a:lnSpc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Сейчас новые ФГОС определяют, что доступ к информационно-образовательной среде должен быть у каждого ученика и родителя или законного представителя в течение всего периода обучения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(Виртуальная библиотека)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0" marR="180975" lvl="0" indent="1233805">
              <a:lnSpc>
                <a:spcPct val="150000"/>
              </a:lnSpc>
              <a:spcBef>
                <a:spcPts val="400"/>
              </a:spcBef>
            </a:pP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Информационно-образовательная среда</a:t>
            </a:r>
            <a:r>
              <a:rPr lang="ru-RU" sz="24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Ввели новые требования к форме учебных пособий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Теперь, если обеспечиваете каждого ученика учебным пособием, надо предоставить его в печатной форме. Дополнительно можно предоставить электронную версию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9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R="180975" indent="1233805" algn="just">
              <a:lnSpc>
                <a:spcPct val="150000"/>
              </a:lnSpc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Старый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 таких требований не устанавливал. Теперь новый ФГОС фиксирует право школы применять различные образовательные технологии. Это нововведение поможет школе обосновать перед родителями использование, например, электронного обучения и дистанционных образовательных технологий. При этом, если школьники учатся с использованием дистанционных технологий, школа должна обеспечить их индивидуальным авторизованным доступом ко всем ресурсам. И доступ должен быть как на территории школы, так и за ее пределами.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электронных средств обучения, дистанционных технологий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уровне ООО установили требования к оснащению кабинетов по отдельным предметным областям. В частности, кабинеты естественно-научного цикла нужно оснастить комплектами специального лабораторного оборудования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Оснащение кабинетов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7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404690"/>
            <a:ext cx="9036496" cy="5602627"/>
          </a:xfrm>
        </p:spPr>
        <p:txBody>
          <a:bodyPr>
            <a:noAutofit/>
          </a:bodyPr>
          <a:lstStyle/>
          <a:p>
            <a:pPr marR="180975" indent="1233805" algn="just">
              <a:lnSpc>
                <a:spcPct val="150000"/>
              </a:lnSpc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педагогов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0975" indent="1233805" algn="just">
              <a:spcBef>
                <a:spcPts val="0"/>
              </a:spcBef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Старые ФГОС четко определяли, что повышать квалификацию педагоги должны не реже чем раз в три года. Новые ФГОС эту норму исключили. 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80975" indent="1233805" algn="just">
              <a:spcBef>
                <a:spcPts val="0"/>
              </a:spcBef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Законе об образовании по-прежнему закреплено, что педагог может проходить дополнительное профессиональное образование раз в три года и обязан систематически повышать квалификацию. 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0975" indent="1233805" algn="just">
              <a:lnSpc>
                <a:spcPct val="150000"/>
              </a:lnSpc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4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новых ФГОС требований к психолого-педагогическим условиям стало больше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этом акцент сделан на социально-психологической адаптации к школе.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Также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описали порядок, по которому следует проводить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психолого-педагогическое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сопровождение участников образовательных отношений.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условия </a:t>
            </a:r>
            <a:r>
              <a:rPr lang="ru-RU" sz="4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4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Обеспечение равных возможностей для получения качественного образования для каждого ребёнка в стране независимо от того, учится он в маленькой сельской школе или в престижной гимназии большого города. Также стандарт предусматривает преемственность основных учебных программ, то есть дети должны получать знания поэтапно, шаг за шагом переходя от более простых к более сложным и глубоким темам в рамках предметных областей</a:t>
            </a:r>
            <a:r>
              <a:rPr lang="ru-RU" dirty="0">
                <a:latin typeface="Times New Roman"/>
                <a:ea typeface="Calibri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2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180975" indent="1233805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Предметные результаты</a:t>
            </a: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61" y="764711"/>
            <a:ext cx="7869891" cy="5412259"/>
          </a:xfrm>
        </p:spPr>
        <p:txBody>
          <a:bodyPr>
            <a:normAutofit fontScale="70000" lnSpcReduction="20000"/>
          </a:bodyPr>
          <a:lstStyle/>
          <a:p>
            <a:pPr marR="180975" lvl="0" indent="1233805" algn="just">
              <a:lnSpc>
                <a:spcPct val="150000"/>
              </a:lnSpc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обновленными ФГОС определяется единый для всей страны порядок изучения учебных тем, содержание изучаемого материала.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0975" indent="1233805" algn="just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учебных предметов представлено по годам обучения по каждому учебному предмету в примерных рабочих программах, которые возьмет за основу своей работы каждый учитель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180975" indent="1233805" algn="just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Раньше педагоги распределяли предметные образовательные результаты по годам обучения самостоятельно, теперь на промежуточной аттестации школа должна проверять те результаты и в таком порядке, который прописан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ФГОС основного общего образования.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6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Предметные результаты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" y="764711"/>
            <a:ext cx="9036496" cy="5412259"/>
          </a:xfrm>
        </p:spPr>
        <p:txBody>
          <a:bodyPr>
            <a:normAutofit fontScale="25000" lnSpcReduction="20000"/>
          </a:bodyPr>
          <a:lstStyle/>
          <a:p>
            <a:pPr marR="180975" indent="123380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обновленных ФГОС подробнее описывают результаты освоения ООП </a:t>
            </a:r>
            <a:r>
              <a:rPr lang="ru-RU" sz="9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</a:t>
            </a:r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личностные, </a:t>
            </a:r>
            <a:r>
              <a:rPr lang="ru-RU" sz="9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</a:t>
            </a:r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предметные.</a:t>
            </a:r>
            <a:endParaRPr lang="ru-RU" sz="9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0975" indent="123380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Определена единая система требований к планируемым результатам освоения основной образовательной программы, что позволяет создать равные возможности для того, чтобы ребята получили качественное образование</a:t>
            </a:r>
            <a:r>
              <a:rPr lang="ru-RU" sz="9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180975" indent="123380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Единые образовательные результаты позволят сохранить единое образовательное пространство страны. </a:t>
            </a:r>
            <a:endParaRPr lang="ru-RU" sz="9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80975" indent="123380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ребенок </a:t>
            </a:r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перейдет в течение учебного года из одной школы в другую или даже переедет в другой регион, содержание учебного материала не изменится.</a:t>
            </a:r>
            <a:endParaRPr lang="ru-RU" sz="9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2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kern="0" dirty="0">
                <a:solidFill>
                  <a:srgbClr val="C00000"/>
                </a:solidFill>
                <a:ea typeface="Calibri Light"/>
                <a:cs typeface="Calibri Light"/>
              </a:rPr>
              <a:t>Предметные</a:t>
            </a:r>
            <a:r>
              <a:rPr lang="ru-RU" b="1" kern="0" spc="-50" dirty="0">
                <a:solidFill>
                  <a:srgbClr val="C00000"/>
                </a:solidFill>
                <a:ea typeface="Calibri Light"/>
                <a:cs typeface="Calibri Light"/>
              </a:rPr>
              <a:t> </a:t>
            </a:r>
            <a:r>
              <a:rPr lang="ru-RU" b="1" kern="0" spc="-10" dirty="0">
                <a:solidFill>
                  <a:srgbClr val="C00000"/>
                </a:solidFill>
                <a:ea typeface="Calibri Light"/>
                <a:cs typeface="Calibri Light"/>
              </a:rPr>
              <a:t>результаты</a:t>
            </a:r>
            <a:r>
              <a:rPr lang="ru-RU" b="1" kern="0" dirty="0">
                <a:ea typeface="Calibri Light"/>
                <a:cs typeface="Calibri Light"/>
              </a:rPr>
              <a:t/>
            </a:r>
            <a:br>
              <a:rPr lang="ru-RU" b="1" kern="0" dirty="0">
                <a:ea typeface="Calibri Light"/>
                <a:cs typeface="Calibri Light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11"/>
            <a:ext cx="9036495" cy="5412259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660"/>
              </a:spcBef>
              <a:buSzPts val="2400"/>
              <a:buFont typeface="Arial"/>
              <a:buChar char="•"/>
              <a:tabLst>
                <a:tab pos="791845" algn="l"/>
              </a:tabLs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К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онкретизировали</a:t>
            </a:r>
            <a:r>
              <a:rPr lang="ru-RU" sz="2000" spc="-85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предметные</a:t>
            </a:r>
            <a:r>
              <a:rPr lang="ru-RU" sz="2000" spc="-8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результаты</a:t>
            </a:r>
            <a:r>
              <a:rPr lang="ru-RU" sz="2000" spc="-11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по</a:t>
            </a:r>
            <a:r>
              <a:rPr lang="ru-RU" sz="2000" spc="-9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каждому</a:t>
            </a:r>
            <a:r>
              <a:rPr lang="ru-RU" sz="2000" spc="-11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модулю</a:t>
            </a:r>
            <a:r>
              <a:rPr lang="ru-RU" sz="2000" spc="-9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ОДКНР</a:t>
            </a:r>
            <a:r>
              <a:rPr lang="ru-RU" sz="2000" spc="35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:</a:t>
            </a:r>
            <a:r>
              <a:rPr lang="ru-RU" sz="2000" spc="-1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000" spc="-1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«</a:t>
            </a:r>
            <a:r>
              <a:rPr lang="ru-RU" sz="2000" spc="-1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Основы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православной</a:t>
            </a:r>
            <a:r>
              <a:rPr lang="ru-RU" sz="2000" spc="-11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культуры»,</a:t>
            </a:r>
            <a:r>
              <a:rPr lang="ru-RU" sz="2000" spc="-11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«Основы</a:t>
            </a:r>
            <a:r>
              <a:rPr lang="ru-RU" sz="2000" spc="-1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иудейской</a:t>
            </a:r>
            <a:r>
              <a:rPr lang="ru-RU" sz="2000" spc="-11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культуры»,</a:t>
            </a:r>
            <a:r>
              <a:rPr lang="ru-RU" sz="2000" spc="-11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«Основы</a:t>
            </a:r>
            <a:r>
              <a:rPr lang="ru-RU" sz="2000" spc="-1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spc="-1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буддийской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культуры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»,</a:t>
            </a:r>
            <a:r>
              <a:rPr lang="ru-RU" sz="2000" spc="-14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«Основы</a:t>
            </a:r>
            <a:r>
              <a:rPr lang="ru-RU" sz="2000" spc="-13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исламской</a:t>
            </a:r>
            <a:r>
              <a:rPr lang="ru-RU" sz="2000" spc="-13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культуры»,</a:t>
            </a:r>
            <a:r>
              <a:rPr lang="ru-RU" sz="2000" spc="-13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«Основы</a:t>
            </a:r>
            <a:r>
              <a:rPr lang="ru-RU" sz="2000" spc="-13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религиозных</a:t>
            </a:r>
            <a:r>
              <a:rPr lang="ru-RU" sz="2000" spc="-13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культур</a:t>
            </a:r>
            <a:r>
              <a:rPr lang="ru-RU" sz="2000" spc="-13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народов России», «Основы светской этики».</a:t>
            </a:r>
          </a:p>
          <a:p>
            <a:pPr marL="342900" lvl="0" indent="-342900">
              <a:lnSpc>
                <a:spcPct val="100000"/>
              </a:lnSpc>
              <a:spcBef>
                <a:spcPts val="755"/>
              </a:spcBef>
              <a:buSzPts val="2400"/>
              <a:buFont typeface="Arial"/>
              <a:buChar char="•"/>
              <a:tabLst>
                <a:tab pos="791845" algn="l"/>
              </a:tabLs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В </a:t>
            </a:r>
            <a:r>
              <a:rPr lang="ru-RU" sz="2000" spc="-11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ФГОС</a:t>
            </a:r>
            <a:r>
              <a:rPr lang="ru-RU" sz="2000" spc="-8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ООО</a:t>
            </a:r>
            <a:r>
              <a:rPr lang="ru-RU" sz="2000" spc="-8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отдельно</a:t>
            </a:r>
            <a:r>
              <a:rPr lang="ru-RU" sz="2000" spc="-10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описали</a:t>
            </a:r>
            <a:r>
              <a:rPr lang="ru-RU" sz="2000" spc="-8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предметные</a:t>
            </a:r>
            <a:r>
              <a:rPr lang="ru-RU" sz="2000" spc="-7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результаты</a:t>
            </a:r>
            <a:r>
              <a:rPr lang="ru-RU" sz="2000" spc="-1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для</a:t>
            </a:r>
            <a:r>
              <a:rPr lang="ru-RU" sz="2000" spc="-9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учебного</a:t>
            </a:r>
            <a:r>
              <a:rPr lang="ru-RU" sz="2000" spc="-8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000" spc="-1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предмета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История»</a:t>
            </a:r>
            <a:r>
              <a:rPr lang="ru-RU" sz="2000" spc="-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</a:t>
            </a:r>
            <a:r>
              <a:rPr lang="ru-RU" sz="2000" spc="-2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учебных</a:t>
            </a:r>
            <a:r>
              <a:rPr lang="ru-RU" sz="2000" spc="-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курсов</a:t>
            </a:r>
            <a:r>
              <a:rPr lang="ru-RU" sz="2000" spc="-3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«История</a:t>
            </a:r>
            <a:r>
              <a:rPr lang="ru-RU" sz="2000" spc="-3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России»</a:t>
            </a:r>
            <a:r>
              <a:rPr lang="ru-RU" sz="2000" spc="-3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</a:t>
            </a:r>
            <a:r>
              <a:rPr lang="ru-RU" sz="2000" spc="-2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«Всеобщая</a:t>
            </a:r>
            <a:r>
              <a:rPr lang="ru-RU" sz="2000" spc="-5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spc="-1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история».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1925955" lvl="0" indent="-342900">
              <a:lnSpc>
                <a:spcPct val="100000"/>
              </a:lnSpc>
              <a:spcBef>
                <a:spcPts val="945"/>
              </a:spcBef>
              <a:buSzPts val="2400"/>
              <a:buFont typeface="Arial"/>
              <a:buChar char="•"/>
              <a:tabLst>
                <a:tab pos="791845" algn="l"/>
              </a:tabLs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На</a:t>
            </a:r>
            <a:r>
              <a:rPr lang="ru-RU" sz="2000" spc="-5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уровне</a:t>
            </a:r>
            <a:r>
              <a:rPr lang="ru-RU" sz="2000" spc="-5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ООО</a:t>
            </a:r>
            <a:r>
              <a:rPr lang="ru-RU" sz="2000" spc="-5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установили</a:t>
            </a:r>
            <a:r>
              <a:rPr lang="ru-RU" sz="2000" spc="-6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требования</a:t>
            </a:r>
            <a:r>
              <a:rPr lang="ru-RU" sz="2000" spc="-5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к</a:t>
            </a:r>
            <a:r>
              <a:rPr lang="ru-RU" sz="2000" spc="-6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предметным</a:t>
            </a:r>
            <a:r>
              <a:rPr lang="ru-RU" sz="2000" spc="-4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результатам</a:t>
            </a:r>
            <a:r>
              <a:rPr lang="ru-RU" sz="2000" spc="-7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при углубленном изучении некоторых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дисциплин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.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342900" marR="1925955" lvl="0" indent="-342900">
              <a:lnSpc>
                <a:spcPct val="100000"/>
              </a:lnSpc>
              <a:spcBef>
                <a:spcPts val="945"/>
              </a:spcBef>
              <a:buSzPts val="2400"/>
              <a:buFont typeface="Arial"/>
              <a:buChar char="•"/>
              <a:tabLst>
                <a:tab pos="791845" algn="l"/>
              </a:tabLs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Это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учебные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предметы: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791210">
              <a:lnSpc>
                <a:spcPct val="10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«Математика»,</a:t>
            </a:r>
            <a:r>
              <a:rPr lang="ru-RU" sz="2000" spc="-1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включая</a:t>
            </a:r>
            <a:r>
              <a:rPr lang="ru-RU" sz="2000" spc="-9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курсы</a:t>
            </a:r>
            <a:r>
              <a:rPr lang="ru-RU" sz="2000" spc="-10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«Алгебра»,</a:t>
            </a:r>
            <a:r>
              <a:rPr lang="ru-RU" sz="2000" spc="-12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«Геометрия»,</a:t>
            </a:r>
            <a:r>
              <a:rPr lang="ru-RU" sz="2000" spc="-8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«Вероятность</a:t>
            </a:r>
            <a:r>
              <a:rPr lang="ru-RU" sz="2000" spc="-11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spc="-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91210">
              <a:lnSpc>
                <a:spcPct val="10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статистика»;</a:t>
            </a:r>
            <a:r>
              <a:rPr lang="ru-RU" sz="2000" spc="-9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«Информатика»;</a:t>
            </a:r>
            <a:r>
              <a:rPr lang="ru-RU" sz="2000" spc="-6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«Физика»;</a:t>
            </a:r>
            <a:r>
              <a:rPr lang="ru-RU" sz="2000" spc="-7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«Химия»;</a:t>
            </a:r>
            <a:r>
              <a:rPr lang="ru-RU" sz="2000" spc="-6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spc="-1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«Биология».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0875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Предметные результаты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R="180975" indent="123380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Обратите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R="180975" indent="123380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Предметные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в новых ФГОС не согласовываются с требованиями концепций преподавания физики, астрономии, химии, истории России. Поэтому учителям придется в своих рабочих программах одновременно учитывать и требования ФГОС, и требования концепций.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8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docshapegroup147"/>
          <p:cNvGrpSpPr>
            <a:grpSpLocks/>
          </p:cNvGrpSpPr>
          <p:nvPr/>
        </p:nvGrpSpPr>
        <p:grpSpPr bwMode="auto">
          <a:xfrm>
            <a:off x="-1408112" y="163539"/>
            <a:ext cx="10693401" cy="6015037"/>
            <a:chOff x="0" y="1214"/>
            <a:chExt cx="16840" cy="9473"/>
          </a:xfrm>
        </p:grpSpPr>
        <p:pic>
          <p:nvPicPr>
            <p:cNvPr id="3075" name="docshape14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7" y="1361"/>
              <a:ext cx="972" cy="1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docshape149"/>
            <p:cNvSpPr>
              <a:spLocks noChangeArrowheads="1"/>
            </p:cNvSpPr>
            <p:nvPr/>
          </p:nvSpPr>
          <p:spPr bwMode="auto">
            <a:xfrm>
              <a:off x="0" y="1213"/>
              <a:ext cx="16840" cy="94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docshape150"/>
            <p:cNvSpPr>
              <a:spLocks/>
            </p:cNvSpPr>
            <p:nvPr/>
          </p:nvSpPr>
          <p:spPr bwMode="auto">
            <a:xfrm>
              <a:off x="0" y="1641"/>
              <a:ext cx="2948" cy="9044"/>
            </a:xfrm>
            <a:custGeom>
              <a:avLst/>
              <a:gdLst>
                <a:gd name="T0" fmla="*/ 2948 w 2948"/>
                <a:gd name="T1" fmla="+- 0 10686 1642"/>
                <a:gd name="T2" fmla="*/ 10686 h 9044"/>
                <a:gd name="T3" fmla="*/ 0 w 2948"/>
                <a:gd name="T4" fmla="+- 0 10686 1642"/>
                <a:gd name="T5" fmla="*/ 10686 h 9044"/>
                <a:gd name="T6" fmla="*/ 0 w 2948"/>
                <a:gd name="T7" fmla="+- 0 1818 1642"/>
                <a:gd name="T8" fmla="*/ 1818 h 9044"/>
                <a:gd name="T9" fmla="*/ 711 w 2948"/>
                <a:gd name="T10" fmla="+- 0 1642 1642"/>
                <a:gd name="T11" fmla="*/ 1642 h 9044"/>
                <a:gd name="T12" fmla="*/ 2948 w 2948"/>
                <a:gd name="T13" fmla="+- 0 10686 1642"/>
                <a:gd name="T14" fmla="*/ 10686 h 904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2948" h="9044">
                  <a:moveTo>
                    <a:pt x="2948" y="9044"/>
                  </a:moveTo>
                  <a:lnTo>
                    <a:pt x="0" y="9044"/>
                  </a:lnTo>
                  <a:lnTo>
                    <a:pt x="0" y="176"/>
                  </a:lnTo>
                  <a:lnTo>
                    <a:pt x="711" y="0"/>
                  </a:lnTo>
                  <a:lnTo>
                    <a:pt x="2948" y="9044"/>
                  </a:lnTo>
                  <a:close/>
                </a:path>
              </a:pathLst>
            </a:custGeom>
            <a:solidFill>
              <a:srgbClr val="CD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docshape151"/>
            <p:cNvSpPr>
              <a:spLocks/>
            </p:cNvSpPr>
            <p:nvPr/>
          </p:nvSpPr>
          <p:spPr bwMode="auto">
            <a:xfrm>
              <a:off x="4" y="1213"/>
              <a:ext cx="3240" cy="8228"/>
            </a:xfrm>
            <a:custGeom>
              <a:avLst/>
              <a:gdLst>
                <a:gd name="T0" fmla="+- 0 4 4"/>
                <a:gd name="T1" fmla="*/ T0 w 3240"/>
                <a:gd name="T2" fmla="+- 0 9441 1214"/>
                <a:gd name="T3" fmla="*/ 9441 h 8228"/>
                <a:gd name="T4" fmla="+- 0 4 4"/>
                <a:gd name="T5" fmla="*/ T4 w 3240"/>
                <a:gd name="T6" fmla="+- 0 1214 1214"/>
                <a:gd name="T7" fmla="*/ 1214 h 8228"/>
                <a:gd name="T8" fmla="+- 0 3244 4"/>
                <a:gd name="T9" fmla="*/ T8 w 3240"/>
                <a:gd name="T10" fmla="+- 0 1214 1214"/>
                <a:gd name="T11" fmla="*/ 1214 h 8228"/>
                <a:gd name="T12" fmla="+- 0 4 4"/>
                <a:gd name="T13" fmla="*/ T12 w 3240"/>
                <a:gd name="T14" fmla="+- 0 9441 1214"/>
                <a:gd name="T15" fmla="*/ 9441 h 82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3240" h="8228">
                  <a:moveTo>
                    <a:pt x="0" y="8227"/>
                  </a:moveTo>
                  <a:lnTo>
                    <a:pt x="0" y="0"/>
                  </a:lnTo>
                  <a:lnTo>
                    <a:pt x="3240" y="0"/>
                  </a:lnTo>
                  <a:lnTo>
                    <a:pt x="0" y="8227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79" name="docshape15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7" y="1361"/>
              <a:ext cx="972" cy="1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docshape1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213"/>
              <a:ext cx="16838" cy="9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docshape154"/>
            <p:cNvSpPr>
              <a:spLocks/>
            </p:cNvSpPr>
            <p:nvPr/>
          </p:nvSpPr>
          <p:spPr bwMode="auto">
            <a:xfrm>
              <a:off x="0" y="6246"/>
              <a:ext cx="2245" cy="4440"/>
            </a:xfrm>
            <a:custGeom>
              <a:avLst/>
              <a:gdLst>
                <a:gd name="T0" fmla="*/ 2245 w 2245"/>
                <a:gd name="T1" fmla="+- 0 10686 6246"/>
                <a:gd name="T2" fmla="*/ 10686 h 4440"/>
                <a:gd name="T3" fmla="*/ 161 w 2245"/>
                <a:gd name="T4" fmla="+- 0 10686 6246"/>
                <a:gd name="T5" fmla="*/ 10686 h 4440"/>
                <a:gd name="T6" fmla="*/ 0 w 2245"/>
                <a:gd name="T7" fmla="+- 0 10368 6246"/>
                <a:gd name="T8" fmla="*/ 10368 h 4440"/>
                <a:gd name="T9" fmla="*/ 0 w 2245"/>
                <a:gd name="T10" fmla="+- 0 6246 6246"/>
                <a:gd name="T11" fmla="*/ 6246 h 4440"/>
                <a:gd name="T12" fmla="*/ 2245 w 2245"/>
                <a:gd name="T13" fmla="+- 0 10686 6246"/>
                <a:gd name="T14" fmla="*/ 10686 h 444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2245" h="4440">
                  <a:moveTo>
                    <a:pt x="2245" y="4440"/>
                  </a:moveTo>
                  <a:lnTo>
                    <a:pt x="161" y="4440"/>
                  </a:lnTo>
                  <a:lnTo>
                    <a:pt x="0" y="4122"/>
                  </a:lnTo>
                  <a:lnTo>
                    <a:pt x="0" y="0"/>
                  </a:lnTo>
                  <a:lnTo>
                    <a:pt x="2245" y="444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docshape155"/>
            <p:cNvSpPr>
              <a:spLocks/>
            </p:cNvSpPr>
            <p:nvPr/>
          </p:nvSpPr>
          <p:spPr bwMode="auto">
            <a:xfrm>
              <a:off x="0" y="8748"/>
              <a:ext cx="3626" cy="1938"/>
            </a:xfrm>
            <a:custGeom>
              <a:avLst/>
              <a:gdLst>
                <a:gd name="T0" fmla="*/ 3626 w 3626"/>
                <a:gd name="T1" fmla="+- 0 10686 8748"/>
                <a:gd name="T2" fmla="*/ 10686 h 1938"/>
                <a:gd name="T3" fmla="*/ 0 w 3626"/>
                <a:gd name="T4" fmla="+- 0 10686 8748"/>
                <a:gd name="T5" fmla="*/ 10686 h 1938"/>
                <a:gd name="T6" fmla="*/ 0 w 3626"/>
                <a:gd name="T7" fmla="+- 0 8748 8748"/>
                <a:gd name="T8" fmla="*/ 8748 h 1938"/>
                <a:gd name="T9" fmla="*/ 3626 w 3626"/>
                <a:gd name="T10" fmla="+- 0 10686 8748"/>
                <a:gd name="T11" fmla="*/ 10686 h 193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3626" h="1938">
                  <a:moveTo>
                    <a:pt x="3626" y="1938"/>
                  </a:moveTo>
                  <a:lnTo>
                    <a:pt x="0" y="1938"/>
                  </a:lnTo>
                  <a:lnTo>
                    <a:pt x="0" y="0"/>
                  </a:lnTo>
                  <a:lnTo>
                    <a:pt x="3626" y="1938"/>
                  </a:lnTo>
                  <a:close/>
                </a:path>
              </a:pathLst>
            </a:custGeom>
            <a:solidFill>
              <a:srgbClr val="CD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docshape156"/>
            <p:cNvSpPr>
              <a:spLocks/>
            </p:cNvSpPr>
            <p:nvPr/>
          </p:nvSpPr>
          <p:spPr bwMode="auto">
            <a:xfrm>
              <a:off x="12997" y="1213"/>
              <a:ext cx="3842" cy="2818"/>
            </a:xfrm>
            <a:custGeom>
              <a:avLst/>
              <a:gdLst>
                <a:gd name="T0" fmla="+- 0 16752 12998"/>
                <a:gd name="T1" fmla="*/ T0 w 3842"/>
                <a:gd name="T2" fmla="+- 0 4031 1214"/>
                <a:gd name="T3" fmla="*/ 4031 h 2818"/>
                <a:gd name="T4" fmla="+- 0 12998 12998"/>
                <a:gd name="T5" fmla="*/ T4 w 3842"/>
                <a:gd name="T6" fmla="+- 0 1214 1214"/>
                <a:gd name="T7" fmla="*/ 1214 h 2818"/>
                <a:gd name="T8" fmla="+- 0 16095 12998"/>
                <a:gd name="T9" fmla="*/ T8 w 3842"/>
                <a:gd name="T10" fmla="+- 0 1214 1214"/>
                <a:gd name="T11" fmla="*/ 1214 h 2818"/>
                <a:gd name="T12" fmla="+- 0 16839 12998"/>
                <a:gd name="T13" fmla="*/ T12 w 3842"/>
                <a:gd name="T14" fmla="+- 0 1772 1214"/>
                <a:gd name="T15" fmla="*/ 1772 h 2818"/>
                <a:gd name="T16" fmla="+- 0 16839 12998"/>
                <a:gd name="T17" fmla="*/ T16 w 3842"/>
                <a:gd name="T18" fmla="+- 0 3914 1214"/>
                <a:gd name="T19" fmla="*/ 3914 h 2818"/>
                <a:gd name="T20" fmla="+- 0 16752 12998"/>
                <a:gd name="T21" fmla="*/ T20 w 3842"/>
                <a:gd name="T22" fmla="+- 0 4031 1214"/>
                <a:gd name="T23" fmla="*/ 4031 h 28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3842" h="2818">
                  <a:moveTo>
                    <a:pt x="3754" y="2817"/>
                  </a:moveTo>
                  <a:lnTo>
                    <a:pt x="0" y="0"/>
                  </a:lnTo>
                  <a:lnTo>
                    <a:pt x="3097" y="0"/>
                  </a:lnTo>
                  <a:lnTo>
                    <a:pt x="3841" y="558"/>
                  </a:lnTo>
                  <a:lnTo>
                    <a:pt x="3841" y="2700"/>
                  </a:lnTo>
                  <a:lnTo>
                    <a:pt x="3754" y="2817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docshape157"/>
            <p:cNvSpPr>
              <a:spLocks/>
            </p:cNvSpPr>
            <p:nvPr/>
          </p:nvSpPr>
          <p:spPr bwMode="auto">
            <a:xfrm>
              <a:off x="14765" y="1213"/>
              <a:ext cx="2075" cy="3872"/>
            </a:xfrm>
            <a:custGeom>
              <a:avLst/>
              <a:gdLst>
                <a:gd name="T0" fmla="+- 0 16840 14766"/>
                <a:gd name="T1" fmla="*/ T0 w 2075"/>
                <a:gd name="T2" fmla="+- 0 5085 1214"/>
                <a:gd name="T3" fmla="*/ 5085 h 3872"/>
                <a:gd name="T4" fmla="+- 0 14766 14766"/>
                <a:gd name="T5" fmla="*/ T4 w 2075"/>
                <a:gd name="T6" fmla="+- 0 1247 1214"/>
                <a:gd name="T7" fmla="*/ 1247 h 3872"/>
                <a:gd name="T8" fmla="+- 0 14828 14766"/>
                <a:gd name="T9" fmla="*/ T8 w 2075"/>
                <a:gd name="T10" fmla="+- 0 1214 1214"/>
                <a:gd name="T11" fmla="*/ 1214 h 3872"/>
                <a:gd name="T12" fmla="+- 0 16840 14766"/>
                <a:gd name="T13" fmla="*/ T12 w 2075"/>
                <a:gd name="T14" fmla="+- 0 1214 1214"/>
                <a:gd name="T15" fmla="*/ 1214 h 3872"/>
                <a:gd name="T16" fmla="+- 0 16840 14766"/>
                <a:gd name="T17" fmla="*/ T16 w 2075"/>
                <a:gd name="T18" fmla="+- 0 5085 1214"/>
                <a:gd name="T19" fmla="*/ 5085 h 38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075" h="3872">
                  <a:moveTo>
                    <a:pt x="2074" y="3871"/>
                  </a:moveTo>
                  <a:lnTo>
                    <a:pt x="0" y="33"/>
                  </a:lnTo>
                  <a:lnTo>
                    <a:pt x="62" y="0"/>
                  </a:lnTo>
                  <a:lnTo>
                    <a:pt x="2074" y="0"/>
                  </a:lnTo>
                  <a:lnTo>
                    <a:pt x="2074" y="3871"/>
                  </a:lnTo>
                  <a:close/>
                </a:path>
              </a:pathLst>
            </a:custGeom>
            <a:solidFill>
              <a:srgbClr val="CD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5" name="docshape1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9" y="1319"/>
              <a:ext cx="1067" cy="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4544" y="2195357"/>
            <a:ext cx="8823085" cy="246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0966"/>
            <a:ext cx="8100392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49630">
              <a:spcBef>
                <a:spcPts val="300"/>
              </a:spcBef>
            </a:pPr>
            <a:r>
              <a:rPr lang="ru-RU" sz="2800" b="1" spc="-10" dirty="0" smtClean="0">
                <a:latin typeface="Arial"/>
                <a:ea typeface="Calibri"/>
                <a:cs typeface="Calibri"/>
              </a:rPr>
              <a:t>Пример </a:t>
            </a:r>
            <a:r>
              <a:rPr lang="ru-RU" sz="2800" b="1" dirty="0" smtClean="0">
                <a:latin typeface="Arial"/>
                <a:ea typeface="Calibri"/>
                <a:cs typeface="Calibri"/>
              </a:rPr>
              <a:t>требований</a:t>
            </a:r>
            <a:r>
              <a:rPr lang="ru-RU" sz="2800" b="1" spc="-280" dirty="0" smtClean="0">
                <a:latin typeface="Arial"/>
                <a:ea typeface="Calibri"/>
                <a:cs typeface="Calibri"/>
              </a:rPr>
              <a:t> </a:t>
            </a:r>
            <a:r>
              <a:rPr lang="ru-RU" sz="2800" b="1" dirty="0">
                <a:latin typeface="Arial"/>
                <a:ea typeface="Calibri"/>
                <a:cs typeface="Calibri"/>
              </a:rPr>
              <a:t>по </a:t>
            </a:r>
            <a:r>
              <a:rPr lang="ru-RU" sz="2800" b="1" spc="-10" dirty="0">
                <a:latin typeface="Arial"/>
                <a:ea typeface="Calibri"/>
                <a:cs typeface="Calibri"/>
              </a:rPr>
              <a:t>иностранному </a:t>
            </a:r>
            <a:r>
              <a:rPr lang="ru-RU" sz="2800" b="1" dirty="0">
                <a:latin typeface="Arial"/>
                <a:ea typeface="Calibri"/>
                <a:cs typeface="Calibri"/>
              </a:rPr>
              <a:t>языку </a:t>
            </a:r>
            <a:r>
              <a:rPr lang="ru-RU" sz="2800" b="1" dirty="0" smtClean="0">
                <a:latin typeface="Arial"/>
                <a:ea typeface="Calibri"/>
                <a:cs typeface="Calibri"/>
              </a:rPr>
              <a:t>в начальной</a:t>
            </a:r>
            <a:r>
              <a:rPr lang="ru-RU" sz="2800" b="1" spc="-115" dirty="0" smtClean="0">
                <a:latin typeface="Arial"/>
                <a:ea typeface="Calibri"/>
                <a:cs typeface="Calibri"/>
              </a:rPr>
              <a:t> </a:t>
            </a:r>
            <a:r>
              <a:rPr lang="ru-RU" sz="2800" b="1" spc="-10" dirty="0">
                <a:latin typeface="Arial"/>
                <a:ea typeface="Calibri"/>
                <a:cs typeface="Calibri"/>
              </a:rPr>
              <a:t>школе</a:t>
            </a:r>
            <a:endParaRPr lang="ru-RU" sz="800" dirty="0">
              <a:latin typeface="Calibri"/>
              <a:ea typeface="Calibri"/>
              <a:cs typeface="Calibri"/>
            </a:endParaRPr>
          </a:p>
          <a:p>
            <a:pPr marL="849630" marR="126365">
              <a:lnSpc>
                <a:spcPct val="125000"/>
              </a:lnSpc>
              <a:spcBef>
                <a:spcPts val="505"/>
              </a:spcBef>
            </a:pPr>
            <a:r>
              <a:rPr lang="ru-RU" sz="800" dirty="0">
                <a:latin typeface="Calibri"/>
                <a:ea typeface="Calibri"/>
                <a:cs typeface="Calibri"/>
              </a:rPr>
              <a:t/>
            </a:r>
            <a:br>
              <a:rPr lang="ru-RU" sz="800" dirty="0">
                <a:latin typeface="Calibri"/>
                <a:ea typeface="Calibri"/>
                <a:cs typeface="Calibri"/>
              </a:rPr>
            </a:br>
            <a:r>
              <a:rPr lang="ru-RU" sz="1400" dirty="0">
                <a:latin typeface="Arial"/>
                <a:ea typeface="Calibri"/>
                <a:cs typeface="Calibri"/>
              </a:rPr>
              <a:t>Письменная</a:t>
            </a:r>
            <a:r>
              <a:rPr lang="ru-RU" sz="1400" spc="-155" dirty="0">
                <a:latin typeface="Arial"/>
                <a:ea typeface="Calibri"/>
                <a:cs typeface="Calibri"/>
              </a:rPr>
              <a:t> </a:t>
            </a:r>
            <a:r>
              <a:rPr lang="ru-RU" sz="1400" dirty="0">
                <a:latin typeface="Arial"/>
                <a:ea typeface="Calibri"/>
                <a:cs typeface="Calibri"/>
              </a:rPr>
              <a:t>речь.</a:t>
            </a:r>
            <a:r>
              <a:rPr lang="ru-RU" sz="1400" spc="-155" dirty="0">
                <a:latin typeface="Arial"/>
                <a:ea typeface="Calibri"/>
                <a:cs typeface="Calibri"/>
              </a:rPr>
              <a:t> </a:t>
            </a:r>
            <a:r>
              <a:rPr lang="ru-RU" sz="1400" dirty="0">
                <a:latin typeface="Arial"/>
                <a:ea typeface="Calibri"/>
                <a:cs typeface="Calibri"/>
              </a:rPr>
              <a:t>Выпускник </a:t>
            </a:r>
            <a:r>
              <a:rPr lang="ru-RU" sz="1400" spc="-10" dirty="0">
                <a:latin typeface="Arial"/>
                <a:ea typeface="Calibri"/>
                <a:cs typeface="Calibri"/>
              </a:rPr>
              <a:t>должен:</a:t>
            </a:r>
            <a:endParaRPr lang="ru-RU" sz="800" dirty="0">
              <a:latin typeface="Calibri"/>
              <a:ea typeface="Calibri"/>
              <a:cs typeface="Calibri"/>
            </a:endParaRPr>
          </a:p>
          <a:p>
            <a:pPr marL="342900" lvl="0" indent="-342900">
              <a:spcBef>
                <a:spcPts val="1220"/>
              </a:spcBef>
              <a:buSzPts val="2400"/>
              <a:buFont typeface="Arial"/>
              <a:buChar char="-"/>
              <a:tabLst>
                <a:tab pos="1036320" algn="l"/>
              </a:tabLst>
            </a:pPr>
            <a:r>
              <a:rPr lang="ru-RU" sz="1400" spc="-10" dirty="0">
                <a:latin typeface="Arial"/>
                <a:ea typeface="Arial"/>
                <a:cs typeface="Calibri"/>
              </a:rPr>
              <a:t>владеть</a:t>
            </a:r>
            <a:r>
              <a:rPr lang="ru-RU" sz="1400" spc="-155" dirty="0">
                <a:latin typeface="Arial"/>
                <a:ea typeface="Arial"/>
                <a:cs typeface="Calibri"/>
              </a:rPr>
              <a:t> </a:t>
            </a:r>
            <a:r>
              <a:rPr lang="ru-RU" sz="1400" spc="-10" dirty="0">
                <a:latin typeface="Arial"/>
                <a:ea typeface="Arial"/>
                <a:cs typeface="Calibri"/>
              </a:rPr>
              <a:t>техникой</a:t>
            </a:r>
            <a:r>
              <a:rPr lang="ru-RU" sz="1400" spc="-155" dirty="0">
                <a:latin typeface="Arial"/>
                <a:ea typeface="Arial"/>
                <a:cs typeface="Calibri"/>
              </a:rPr>
              <a:t> </a:t>
            </a:r>
            <a:r>
              <a:rPr lang="ru-RU" sz="1400" spc="-10" dirty="0">
                <a:latin typeface="Arial"/>
                <a:ea typeface="Arial"/>
                <a:cs typeface="Calibri"/>
              </a:rPr>
              <a:t>письма;</a:t>
            </a:r>
            <a:endParaRPr lang="ru-RU" sz="800" dirty="0">
              <a:latin typeface="Calibri"/>
              <a:ea typeface="Arial"/>
              <a:cs typeface="Calibri"/>
            </a:endParaRPr>
          </a:p>
          <a:p>
            <a:pPr marL="342900" marR="600075" lvl="0" indent="-342900">
              <a:lnSpc>
                <a:spcPct val="125000"/>
              </a:lnSpc>
              <a:spcBef>
                <a:spcPts val="720"/>
              </a:spcBef>
              <a:buSzPts val="2400"/>
              <a:buFont typeface="Arial"/>
              <a:buChar char="-"/>
              <a:tabLst>
                <a:tab pos="1036320" algn="l"/>
              </a:tabLst>
            </a:pPr>
            <a:r>
              <a:rPr lang="ru-RU" sz="1400" dirty="0">
                <a:latin typeface="Arial"/>
                <a:ea typeface="Arial"/>
                <a:cs typeface="Calibri"/>
              </a:rPr>
              <a:t>заполнять простые анкеты с личной</a:t>
            </a:r>
            <a:r>
              <a:rPr lang="ru-RU" sz="1400" spc="-70" dirty="0">
                <a:latin typeface="Arial"/>
                <a:ea typeface="Arial"/>
                <a:cs typeface="Calibri"/>
              </a:rPr>
              <a:t> </a:t>
            </a:r>
            <a:r>
              <a:rPr lang="ru-RU" sz="1400" dirty="0">
                <a:latin typeface="Arial"/>
                <a:ea typeface="Arial"/>
                <a:cs typeface="Calibri"/>
              </a:rPr>
              <a:t>информацией</a:t>
            </a:r>
            <a:r>
              <a:rPr lang="ru-RU" sz="1400" spc="-70" dirty="0">
                <a:latin typeface="Arial"/>
                <a:ea typeface="Arial"/>
                <a:cs typeface="Calibri"/>
              </a:rPr>
              <a:t> </a:t>
            </a:r>
            <a:r>
              <a:rPr lang="ru-RU" sz="1400" dirty="0">
                <a:latin typeface="Arial"/>
                <a:ea typeface="Arial"/>
                <a:cs typeface="Calibri"/>
              </a:rPr>
              <a:t>по</a:t>
            </a:r>
            <a:r>
              <a:rPr lang="ru-RU" sz="1400" spc="-70" dirty="0">
                <a:latin typeface="Arial"/>
                <a:ea typeface="Arial"/>
                <a:cs typeface="Calibri"/>
              </a:rPr>
              <a:t> </a:t>
            </a:r>
            <a:r>
              <a:rPr lang="ru-RU" sz="1400" dirty="0">
                <a:latin typeface="Arial"/>
                <a:ea typeface="Arial"/>
                <a:cs typeface="Calibri"/>
              </a:rPr>
              <a:t>нормам, принятым в стране </a:t>
            </a:r>
            <a:r>
              <a:rPr lang="ru-RU" sz="1400" dirty="0" smtClean="0">
                <a:latin typeface="Arial"/>
                <a:ea typeface="Arial"/>
                <a:cs typeface="Calibri"/>
              </a:rPr>
              <a:t>изучаемого </a:t>
            </a:r>
            <a:r>
              <a:rPr lang="ru-RU" sz="1400" spc="-10" dirty="0" smtClean="0">
                <a:latin typeface="Arial"/>
                <a:ea typeface="Calibri"/>
                <a:cs typeface="Calibri"/>
              </a:rPr>
              <a:t>языка</a:t>
            </a:r>
            <a:r>
              <a:rPr lang="ru-RU" sz="1400" spc="-10" dirty="0">
                <a:latin typeface="Arial"/>
                <a:ea typeface="Calibri"/>
                <a:cs typeface="Calibri"/>
              </a:rPr>
              <a:t>;</a:t>
            </a:r>
            <a:endParaRPr lang="ru-RU" sz="800" dirty="0">
              <a:latin typeface="Calibri"/>
              <a:ea typeface="Calibri"/>
              <a:cs typeface="Calibri"/>
            </a:endParaRPr>
          </a:p>
          <a:p>
            <a:pPr marL="342900" marR="511175" lvl="0" indent="-342900">
              <a:lnSpc>
                <a:spcPct val="125000"/>
              </a:lnSpc>
              <a:spcBef>
                <a:spcPts val="735"/>
              </a:spcBef>
              <a:buSzPts val="2400"/>
              <a:buFont typeface="Arial"/>
              <a:buChar char="-"/>
              <a:tabLst>
                <a:tab pos="1036320" algn="l"/>
              </a:tabLst>
            </a:pPr>
            <a:r>
              <a:rPr lang="ru-RU" sz="1400" dirty="0">
                <a:latin typeface="Arial"/>
                <a:ea typeface="Arial"/>
                <a:cs typeface="Calibri"/>
              </a:rPr>
              <a:t>писать электронное сообщение личного</a:t>
            </a:r>
            <a:r>
              <a:rPr lang="ru-RU" sz="1400" spc="-100" dirty="0">
                <a:latin typeface="Arial"/>
                <a:ea typeface="Arial"/>
                <a:cs typeface="Calibri"/>
              </a:rPr>
              <a:t> </a:t>
            </a:r>
            <a:r>
              <a:rPr lang="ru-RU" sz="1400" dirty="0">
                <a:latin typeface="Arial"/>
                <a:ea typeface="Arial"/>
                <a:cs typeface="Calibri"/>
              </a:rPr>
              <a:t>характера</a:t>
            </a:r>
            <a:r>
              <a:rPr lang="ru-RU" sz="1400" spc="-80" dirty="0">
                <a:latin typeface="Arial"/>
                <a:ea typeface="Arial"/>
                <a:cs typeface="Calibri"/>
              </a:rPr>
              <a:t> </a:t>
            </a:r>
            <a:r>
              <a:rPr lang="ru-RU" sz="1400" dirty="0">
                <a:latin typeface="Arial"/>
                <a:ea typeface="Arial"/>
                <a:cs typeface="Calibri"/>
              </a:rPr>
              <a:t>объемом</a:t>
            </a:r>
            <a:r>
              <a:rPr lang="ru-RU" sz="1400" spc="-90" dirty="0">
                <a:latin typeface="Arial"/>
                <a:ea typeface="Arial"/>
                <a:cs typeface="Calibri"/>
              </a:rPr>
              <a:t> </a:t>
            </a:r>
            <a:r>
              <a:rPr lang="ru-RU" sz="1400" dirty="0">
                <a:latin typeface="Arial"/>
                <a:ea typeface="Arial"/>
                <a:cs typeface="Calibri"/>
              </a:rPr>
              <a:t>до</a:t>
            </a:r>
            <a:r>
              <a:rPr lang="ru-RU" sz="1400" spc="-100" dirty="0">
                <a:latin typeface="Arial"/>
                <a:ea typeface="Arial"/>
                <a:cs typeface="Calibri"/>
              </a:rPr>
              <a:t> </a:t>
            </a:r>
            <a:r>
              <a:rPr lang="ru-RU" sz="1400" dirty="0">
                <a:latin typeface="Arial"/>
                <a:ea typeface="Arial"/>
                <a:cs typeface="Calibri"/>
              </a:rPr>
              <a:t>40 слов с опорой на предъявленный педагогом образец.</a:t>
            </a:r>
            <a:endParaRPr lang="ru-RU" sz="800" dirty="0">
              <a:latin typeface="Calibri"/>
              <a:ea typeface="Arial"/>
              <a:cs typeface="Calibri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2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992888" cy="538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21460">
              <a:spcBef>
                <a:spcPts val="600"/>
              </a:spcBef>
            </a:pPr>
            <a:r>
              <a:rPr lang="ru-RU" sz="1050" dirty="0">
                <a:latin typeface="Calibri"/>
                <a:ea typeface="Calibri"/>
                <a:cs typeface="Calibri"/>
              </a:rPr>
              <a:t/>
            </a:r>
            <a:br>
              <a:rPr lang="ru-RU" sz="1050" dirty="0">
                <a:latin typeface="Calibri"/>
                <a:ea typeface="Calibri"/>
                <a:cs typeface="Calibri"/>
              </a:rPr>
            </a:br>
            <a:r>
              <a:rPr lang="ru-RU" sz="2000" b="1" dirty="0">
                <a:latin typeface="Arial"/>
                <a:ea typeface="Calibri"/>
                <a:cs typeface="Calibri"/>
              </a:rPr>
              <a:t>Выпускник</a:t>
            </a:r>
            <a:r>
              <a:rPr lang="ru-RU" sz="2000" b="1" spc="-40" dirty="0">
                <a:latin typeface="Arial"/>
                <a:ea typeface="Calibri"/>
                <a:cs typeface="Calibri"/>
              </a:rPr>
              <a:t> </a:t>
            </a:r>
            <a:r>
              <a:rPr lang="ru-RU" sz="2000" b="1" spc="-10" dirty="0">
                <a:latin typeface="Arial"/>
                <a:ea typeface="Calibri"/>
                <a:cs typeface="Calibri"/>
              </a:rPr>
              <a:t>должен:</a:t>
            </a:r>
            <a:endParaRPr lang="ru-RU" sz="1050" b="1" dirty="0">
              <a:latin typeface="Calibri"/>
              <a:ea typeface="Calibri"/>
              <a:cs typeface="Calibri"/>
            </a:endParaRPr>
          </a:p>
          <a:p>
            <a:pPr marL="342900" marR="543560" lvl="0" indent="-342900">
              <a:lnSpc>
                <a:spcPct val="125000"/>
              </a:lnSpc>
              <a:spcBef>
                <a:spcPts val="650"/>
              </a:spcBef>
              <a:buSzPts val="2800"/>
              <a:buFont typeface="Arial"/>
              <a:buChar char="-"/>
              <a:tabLst>
                <a:tab pos="604520" algn="l"/>
              </a:tabLst>
            </a:pPr>
            <a:r>
              <a:rPr lang="ru-RU" sz="2400" dirty="0">
                <a:latin typeface="Arial"/>
                <a:ea typeface="Arial"/>
                <a:cs typeface="Calibri"/>
              </a:rPr>
              <a:t>уметь</a:t>
            </a:r>
            <a:r>
              <a:rPr lang="ru-RU" sz="2400" spc="-155" dirty="0">
                <a:latin typeface="Arial"/>
                <a:ea typeface="Arial"/>
                <a:cs typeface="Calibri"/>
              </a:rPr>
              <a:t> </a:t>
            </a:r>
            <a:r>
              <a:rPr lang="ru-RU" sz="2400" dirty="0">
                <a:latin typeface="Arial"/>
                <a:ea typeface="Arial"/>
                <a:cs typeface="Calibri"/>
              </a:rPr>
              <a:t>выразительно</a:t>
            </a:r>
            <a:r>
              <a:rPr lang="ru-RU" sz="2400" spc="-115" dirty="0">
                <a:latin typeface="Arial"/>
                <a:ea typeface="Arial"/>
                <a:cs typeface="Calibri"/>
              </a:rPr>
              <a:t> </a:t>
            </a:r>
            <a:r>
              <a:rPr lang="ru-RU" sz="2400" dirty="0">
                <a:latin typeface="Arial"/>
                <a:ea typeface="Arial"/>
                <a:cs typeface="Calibri"/>
              </a:rPr>
              <a:t>читать,</a:t>
            </a:r>
            <a:r>
              <a:rPr lang="ru-RU" sz="2400" spc="-150" dirty="0">
                <a:latin typeface="Arial"/>
                <a:ea typeface="Arial"/>
                <a:cs typeface="Calibri"/>
              </a:rPr>
              <a:t> </a:t>
            </a:r>
            <a:r>
              <a:rPr lang="ru-RU" sz="2400" dirty="0">
                <a:latin typeface="Arial"/>
                <a:ea typeface="Arial"/>
                <a:cs typeface="Calibri"/>
              </a:rPr>
              <a:t>в</a:t>
            </a:r>
            <a:r>
              <a:rPr lang="ru-RU" sz="2400" spc="-170" dirty="0">
                <a:latin typeface="Arial"/>
                <a:ea typeface="Arial"/>
                <a:cs typeface="Calibri"/>
              </a:rPr>
              <a:t> </a:t>
            </a:r>
            <a:r>
              <a:rPr lang="ru-RU" sz="2400" dirty="0">
                <a:latin typeface="Arial"/>
                <a:ea typeface="Arial"/>
                <a:cs typeface="Calibri"/>
              </a:rPr>
              <a:t>том числе наизусть, не менее </a:t>
            </a:r>
            <a:r>
              <a:rPr lang="ru-RU" sz="2400" dirty="0" smtClean="0">
                <a:latin typeface="Arial"/>
                <a:ea typeface="Arial"/>
                <a:cs typeface="Calibri"/>
              </a:rPr>
              <a:t>12 </a:t>
            </a:r>
            <a:r>
              <a:rPr lang="ru-RU" sz="2400" dirty="0" smtClean="0">
                <a:latin typeface="Arial"/>
                <a:ea typeface="Calibri"/>
                <a:cs typeface="Calibri"/>
              </a:rPr>
              <a:t>произведений</a:t>
            </a:r>
            <a:r>
              <a:rPr lang="ru-RU" sz="2400" spc="-160" dirty="0" smtClean="0">
                <a:latin typeface="Arial"/>
                <a:ea typeface="Calibri"/>
                <a:cs typeface="Calibri"/>
              </a:rPr>
              <a:t> </a:t>
            </a:r>
            <a:r>
              <a:rPr lang="ru-RU" sz="2400" dirty="0">
                <a:latin typeface="Arial"/>
                <a:ea typeface="Calibri"/>
                <a:cs typeface="Calibri"/>
              </a:rPr>
              <a:t>или</a:t>
            </a:r>
            <a:r>
              <a:rPr lang="ru-RU" sz="2400" spc="-175" dirty="0">
                <a:latin typeface="Arial"/>
                <a:ea typeface="Calibri"/>
                <a:cs typeface="Calibri"/>
              </a:rPr>
              <a:t> </a:t>
            </a:r>
            <a:r>
              <a:rPr lang="ru-RU" sz="2400" spc="-10" dirty="0">
                <a:latin typeface="Arial"/>
                <a:ea typeface="Calibri"/>
                <a:cs typeface="Calibri"/>
              </a:rPr>
              <a:t>фрагментов;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marL="342900" marR="830580" lvl="0" indent="-342900">
              <a:lnSpc>
                <a:spcPct val="125000"/>
              </a:lnSpc>
              <a:spcBef>
                <a:spcPts val="845"/>
              </a:spcBef>
              <a:buSzPts val="2800"/>
              <a:buFont typeface="Arial"/>
              <a:buChar char="-"/>
              <a:tabLst>
                <a:tab pos="604520" algn="l"/>
              </a:tabLst>
            </a:pPr>
            <a:r>
              <a:rPr lang="ru-RU" sz="2400" dirty="0">
                <a:latin typeface="Arial"/>
                <a:ea typeface="Arial"/>
                <a:cs typeface="Calibri"/>
              </a:rPr>
              <a:t>создавать</a:t>
            </a:r>
            <a:r>
              <a:rPr lang="ru-RU" sz="2400" spc="-115" dirty="0">
                <a:latin typeface="Arial"/>
                <a:ea typeface="Arial"/>
                <a:cs typeface="Calibri"/>
              </a:rPr>
              <a:t> </a:t>
            </a:r>
            <a:r>
              <a:rPr lang="ru-RU" sz="2400" dirty="0">
                <a:latin typeface="Arial"/>
                <a:ea typeface="Arial"/>
                <a:cs typeface="Calibri"/>
              </a:rPr>
              <a:t>устные</a:t>
            </a:r>
            <a:r>
              <a:rPr lang="ru-RU" sz="2400" spc="-135" dirty="0">
                <a:latin typeface="Arial"/>
                <a:ea typeface="Arial"/>
                <a:cs typeface="Calibri"/>
              </a:rPr>
              <a:t> </a:t>
            </a:r>
            <a:r>
              <a:rPr lang="ru-RU" sz="2400" dirty="0">
                <a:latin typeface="Arial"/>
                <a:ea typeface="Arial"/>
                <a:cs typeface="Calibri"/>
              </a:rPr>
              <a:t>и</a:t>
            </a:r>
            <a:r>
              <a:rPr lang="ru-RU" sz="2400" spc="-130" dirty="0">
                <a:latin typeface="Arial"/>
                <a:ea typeface="Arial"/>
                <a:cs typeface="Calibri"/>
              </a:rPr>
              <a:t> </a:t>
            </a:r>
            <a:r>
              <a:rPr lang="ru-RU" sz="2400" dirty="0">
                <a:latin typeface="Arial"/>
                <a:ea typeface="Arial"/>
                <a:cs typeface="Calibri"/>
              </a:rPr>
              <a:t>письменные высказывания разных жанров,</a:t>
            </a:r>
            <a:endParaRPr lang="ru-RU" sz="1050" dirty="0">
              <a:latin typeface="Calibri"/>
              <a:ea typeface="Arial"/>
              <a:cs typeface="Calibri"/>
            </a:endParaRPr>
          </a:p>
          <a:p>
            <a:pPr marL="386080">
              <a:lnSpc>
                <a:spcPct val="125000"/>
              </a:lnSpc>
              <a:spcBef>
                <a:spcPts val="15"/>
              </a:spcBef>
            </a:pPr>
            <a:r>
              <a:rPr lang="ru-RU" sz="2400" dirty="0">
                <a:latin typeface="Arial"/>
                <a:ea typeface="Calibri"/>
                <a:cs typeface="Calibri"/>
              </a:rPr>
              <a:t>писать</a:t>
            </a:r>
            <a:r>
              <a:rPr lang="ru-RU" sz="2400" spc="-100" dirty="0">
                <a:latin typeface="Arial"/>
                <a:ea typeface="Calibri"/>
                <a:cs typeface="Calibri"/>
              </a:rPr>
              <a:t> </a:t>
            </a:r>
            <a:r>
              <a:rPr lang="ru-RU" sz="2400" dirty="0">
                <a:latin typeface="Arial"/>
                <a:ea typeface="Calibri"/>
                <a:cs typeface="Calibri"/>
              </a:rPr>
              <a:t>сочинение-рассуждение</a:t>
            </a:r>
            <a:r>
              <a:rPr lang="ru-RU" sz="2400" spc="-90" dirty="0">
                <a:latin typeface="Arial"/>
                <a:ea typeface="Calibri"/>
                <a:cs typeface="Calibri"/>
              </a:rPr>
              <a:t> </a:t>
            </a:r>
            <a:r>
              <a:rPr lang="ru-RU" sz="2400" dirty="0">
                <a:latin typeface="Arial"/>
                <a:ea typeface="Calibri"/>
                <a:cs typeface="Calibri"/>
              </a:rPr>
              <a:t>по заданной теме с опорой </a:t>
            </a:r>
            <a:r>
              <a:rPr lang="ru-RU" sz="2400" dirty="0" smtClean="0">
                <a:latin typeface="Arial"/>
                <a:ea typeface="Calibri"/>
                <a:cs typeface="Calibri"/>
              </a:rPr>
              <a:t>на </a:t>
            </a:r>
            <a:r>
              <a:rPr lang="ru-RU" sz="2400" spc="-10" dirty="0" smtClean="0">
                <a:latin typeface="Arial"/>
                <a:ea typeface="Calibri"/>
                <a:cs typeface="Calibri"/>
              </a:rPr>
              <a:t>прочитанные</a:t>
            </a:r>
            <a:r>
              <a:rPr lang="ru-RU" sz="2400" spc="-130" dirty="0" smtClean="0">
                <a:latin typeface="Arial"/>
                <a:ea typeface="Calibri"/>
                <a:cs typeface="Calibri"/>
              </a:rPr>
              <a:t> </a:t>
            </a:r>
            <a:r>
              <a:rPr lang="ru-RU" sz="2400" spc="-10" dirty="0">
                <a:latin typeface="Arial"/>
                <a:ea typeface="Calibri"/>
                <a:cs typeface="Calibri"/>
              </a:rPr>
              <a:t>произведения</a:t>
            </a:r>
            <a:r>
              <a:rPr lang="ru-RU" sz="2400" spc="-140" dirty="0">
                <a:latin typeface="Arial"/>
                <a:ea typeface="Calibri"/>
                <a:cs typeface="Calibri"/>
              </a:rPr>
              <a:t> </a:t>
            </a:r>
            <a:r>
              <a:rPr lang="ru-RU" sz="2400" spc="-25" dirty="0">
                <a:latin typeface="Arial"/>
                <a:ea typeface="Calibri"/>
                <a:cs typeface="Calibri"/>
              </a:rPr>
              <a:t>(не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marL="386080">
              <a:lnSpc>
                <a:spcPct val="125000"/>
              </a:lnSpc>
              <a:spcBef>
                <a:spcPts val="840"/>
              </a:spcBef>
            </a:pPr>
            <a:r>
              <a:rPr lang="ru-RU" sz="2400" dirty="0">
                <a:latin typeface="Arial"/>
                <a:ea typeface="Calibri"/>
                <a:cs typeface="Calibri"/>
              </a:rPr>
              <a:t>менее</a:t>
            </a:r>
            <a:r>
              <a:rPr lang="ru-RU" sz="2400" spc="-60" dirty="0">
                <a:latin typeface="Arial"/>
                <a:ea typeface="Calibri"/>
                <a:cs typeface="Calibri"/>
              </a:rPr>
              <a:t> </a:t>
            </a:r>
            <a:r>
              <a:rPr lang="ru-RU" sz="2400" dirty="0">
                <a:latin typeface="Arial"/>
                <a:ea typeface="Calibri"/>
                <a:cs typeface="Calibri"/>
              </a:rPr>
              <a:t>250</a:t>
            </a:r>
            <a:r>
              <a:rPr lang="ru-RU" sz="2400" spc="-70" dirty="0">
                <a:latin typeface="Arial"/>
                <a:ea typeface="Calibri"/>
                <a:cs typeface="Calibri"/>
              </a:rPr>
              <a:t> </a:t>
            </a:r>
            <a:r>
              <a:rPr lang="ru-RU" sz="2400" dirty="0">
                <a:latin typeface="Arial"/>
                <a:ea typeface="Calibri"/>
                <a:cs typeface="Calibri"/>
              </a:rPr>
              <a:t>слов),</a:t>
            </a:r>
            <a:r>
              <a:rPr lang="ru-RU" sz="2400" spc="-75" dirty="0">
                <a:latin typeface="Arial"/>
                <a:ea typeface="Calibri"/>
                <a:cs typeface="Calibri"/>
              </a:rPr>
              <a:t> </a:t>
            </a:r>
            <a:r>
              <a:rPr lang="ru-RU" sz="2400" dirty="0">
                <a:latin typeface="Arial"/>
                <a:ea typeface="Calibri"/>
                <a:cs typeface="Calibri"/>
              </a:rPr>
              <a:t>аннотацию,</a:t>
            </a:r>
            <a:r>
              <a:rPr lang="ru-RU" sz="2400" spc="-75" dirty="0">
                <a:latin typeface="Arial"/>
                <a:ea typeface="Calibri"/>
                <a:cs typeface="Calibri"/>
              </a:rPr>
              <a:t> </a:t>
            </a:r>
            <a:r>
              <a:rPr lang="ru-RU" sz="2400" dirty="0">
                <a:latin typeface="Arial"/>
                <a:ea typeface="Calibri"/>
                <a:cs typeface="Calibri"/>
              </a:rPr>
              <a:t>отзыв, </a:t>
            </a:r>
            <a:r>
              <a:rPr lang="ru-RU" sz="2400" spc="-10" dirty="0">
                <a:latin typeface="Arial"/>
                <a:ea typeface="Calibri"/>
                <a:cs typeface="Calibri"/>
              </a:rPr>
              <a:t>рецензию.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59130" lvl="0" indent="-256032">
              <a:spcBef>
                <a:spcPts val="305"/>
              </a:spcBef>
            </a:pPr>
            <a:r>
              <a:rPr lang="ru-RU" sz="2000" spc="-10" dirty="0" smtClean="0">
                <a:solidFill>
                  <a:prstClr val="black"/>
                </a:solidFill>
                <a:effectLst/>
                <a:latin typeface="Arial"/>
                <a:ea typeface="Calibri"/>
                <a:cs typeface="Calibri"/>
              </a:rPr>
              <a:t>Пример </a:t>
            </a:r>
            <a:r>
              <a:rPr lang="ru-RU" sz="2000" dirty="0" smtClean="0">
                <a:solidFill>
                  <a:prstClr val="black"/>
                </a:solidFill>
                <a:effectLst/>
                <a:latin typeface="Arial"/>
                <a:ea typeface="Calibri"/>
                <a:cs typeface="Calibri"/>
              </a:rPr>
              <a:t>требований </a:t>
            </a:r>
            <a:r>
              <a:rPr lang="ru-RU" sz="2000" dirty="0">
                <a:solidFill>
                  <a:prstClr val="black"/>
                </a:solidFill>
                <a:effectLst/>
                <a:latin typeface="Arial"/>
                <a:ea typeface="Calibri"/>
                <a:cs typeface="Calibri"/>
              </a:rPr>
              <a:t>по литературе в </a:t>
            </a:r>
            <a:r>
              <a:rPr lang="ru-RU" sz="2000" spc="-10" dirty="0">
                <a:solidFill>
                  <a:prstClr val="black"/>
                </a:solidFill>
                <a:effectLst/>
                <a:latin typeface="Arial"/>
                <a:ea typeface="Calibri"/>
                <a:cs typeface="Calibri"/>
              </a:rPr>
              <a:t>основной</a:t>
            </a:r>
            <a:r>
              <a:rPr lang="ru-RU" sz="2000" spc="-300" dirty="0">
                <a:solidFill>
                  <a:prstClr val="black"/>
                </a:solidFill>
                <a:effectLst/>
                <a:latin typeface="Arial"/>
                <a:ea typeface="Calibri"/>
                <a:cs typeface="Calibri"/>
              </a:rPr>
              <a:t> </a:t>
            </a:r>
            <a:r>
              <a:rPr lang="ru-RU" sz="2000" spc="-10" dirty="0">
                <a:solidFill>
                  <a:prstClr val="black"/>
                </a:solidFill>
                <a:effectLst/>
                <a:latin typeface="Arial"/>
                <a:ea typeface="Calibri"/>
                <a:cs typeface="Calibri"/>
              </a:rPr>
              <a:t>школе</a:t>
            </a:r>
            <a:r>
              <a:rPr lang="ru-RU" sz="900" b="0" dirty="0">
                <a:solidFill>
                  <a:prstClr val="black"/>
                </a:solidFill>
                <a:effectLst/>
                <a:latin typeface="Calibri"/>
                <a:ea typeface="Calibri"/>
                <a:cs typeface="Calibri"/>
              </a:rPr>
              <a:t/>
            </a:r>
            <a:br>
              <a:rPr lang="ru-RU" sz="900" b="0" dirty="0">
                <a:solidFill>
                  <a:prstClr val="black"/>
                </a:solidFill>
                <a:effectLst/>
                <a:latin typeface="Calibri"/>
                <a:ea typeface="Calibri"/>
                <a:cs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spcBef>
                <a:spcPts val="25"/>
              </a:spcBef>
            </a:pPr>
            <a:r>
              <a:rPr lang="ru-RU" sz="2800" b="1" dirty="0">
                <a:latin typeface="Arial"/>
                <a:ea typeface="Calibri"/>
                <a:cs typeface="Calibri"/>
              </a:rPr>
              <a:t> </a:t>
            </a:r>
            <a:endParaRPr lang="ru-RU" sz="1800" dirty="0">
              <a:latin typeface="Calibri"/>
              <a:ea typeface="Calibri"/>
              <a:cs typeface="Calibri"/>
            </a:endParaRPr>
          </a:p>
          <a:p>
            <a:pPr marL="742950" marR="920750" lvl="1" indent="-285750">
              <a:lnSpc>
                <a:spcPct val="120000"/>
              </a:lnSpc>
              <a:spcAft>
                <a:spcPts val="0"/>
              </a:spcAft>
              <a:buFont typeface="Arial"/>
              <a:buChar char="•"/>
              <a:tabLst>
                <a:tab pos="1144905" algn="l"/>
              </a:tabLst>
            </a:pPr>
            <a:r>
              <a:rPr lang="ru-RU" sz="1050" dirty="0">
                <a:latin typeface="Calibri"/>
                <a:ea typeface="Arial"/>
                <a:cs typeface="Calibri"/>
              </a:rPr>
              <a:t>	</a:t>
            </a:r>
            <a:r>
              <a:rPr lang="ru-RU" sz="4200" dirty="0">
                <a:latin typeface="Times New Roman" panose="02020603050405020304" pitchFamily="18" charset="0"/>
                <a:ea typeface="Arial"/>
                <a:cs typeface="Times New Roman" pitchFamily="18" charset="0"/>
              </a:rPr>
              <a:t>умение</a:t>
            </a:r>
            <a:r>
              <a:rPr lang="ru-RU" sz="4200" spc="-50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4200" dirty="0">
                <a:latin typeface="Times New Roman" pitchFamily="18" charset="0"/>
                <a:ea typeface="Arial"/>
                <a:cs typeface="Times New Roman" pitchFamily="18" charset="0"/>
              </a:rPr>
              <a:t>решать</a:t>
            </a:r>
            <a:r>
              <a:rPr lang="ru-RU" sz="4200" spc="-20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4200" dirty="0">
                <a:latin typeface="Times New Roman" pitchFamily="18" charset="0"/>
                <a:ea typeface="Arial"/>
                <a:cs typeface="Times New Roman" pitchFamily="18" charset="0"/>
              </a:rPr>
              <a:t>задачи</a:t>
            </a:r>
            <a:r>
              <a:rPr lang="ru-RU" sz="4200" spc="-15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4200" dirty="0">
                <a:latin typeface="Times New Roman" pitchFamily="18" charset="0"/>
                <a:ea typeface="Arial"/>
                <a:cs typeface="Times New Roman" pitchFamily="18" charset="0"/>
              </a:rPr>
              <a:t>разных</a:t>
            </a:r>
            <a:r>
              <a:rPr lang="ru-RU" sz="4200" spc="-40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4200" dirty="0">
                <a:latin typeface="Times New Roman" pitchFamily="18" charset="0"/>
                <a:ea typeface="Arial"/>
                <a:cs typeface="Times New Roman" pitchFamily="18" charset="0"/>
              </a:rPr>
              <a:t>типов</a:t>
            </a:r>
            <a:r>
              <a:rPr lang="ru-RU" sz="4200" spc="-5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4200" dirty="0">
                <a:latin typeface="Times New Roman" pitchFamily="18" charset="0"/>
                <a:ea typeface="Arial"/>
                <a:cs typeface="Times New Roman" pitchFamily="18" charset="0"/>
              </a:rPr>
              <a:t>(в</a:t>
            </a:r>
            <a:r>
              <a:rPr lang="ru-RU" sz="4200" spc="-20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4200" dirty="0">
                <a:latin typeface="Times New Roman" pitchFamily="18" charset="0"/>
                <a:ea typeface="Arial"/>
                <a:cs typeface="Times New Roman" pitchFamily="18" charset="0"/>
              </a:rPr>
              <a:t>том</a:t>
            </a:r>
            <a:r>
              <a:rPr lang="ru-RU" sz="4200" spc="-5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4200" dirty="0">
                <a:latin typeface="Times New Roman" pitchFamily="18" charset="0"/>
                <a:ea typeface="Arial"/>
                <a:cs typeface="Times New Roman" pitchFamily="18" charset="0"/>
              </a:rPr>
              <a:t>числе</a:t>
            </a:r>
            <a:r>
              <a:rPr lang="ru-RU" sz="4200" spc="-40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4200" dirty="0">
                <a:latin typeface="Times New Roman" pitchFamily="18" charset="0"/>
                <a:ea typeface="Arial"/>
                <a:cs typeface="Times New Roman" pitchFamily="18" charset="0"/>
              </a:rPr>
              <a:t>на</a:t>
            </a:r>
            <a:r>
              <a:rPr lang="ru-RU" sz="4200" spc="-15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4200" dirty="0">
                <a:latin typeface="Times New Roman" pitchFamily="18" charset="0"/>
                <a:ea typeface="Arial"/>
                <a:cs typeface="Times New Roman" pitchFamily="18" charset="0"/>
              </a:rPr>
              <a:t>проценты,</a:t>
            </a:r>
            <a:r>
              <a:rPr lang="ru-RU" sz="4200" spc="-45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4200" dirty="0">
                <a:latin typeface="Times New Roman" pitchFamily="18" charset="0"/>
                <a:ea typeface="Arial"/>
                <a:cs typeface="Times New Roman" pitchFamily="18" charset="0"/>
              </a:rPr>
              <a:t>доли</a:t>
            </a:r>
            <a:r>
              <a:rPr lang="ru-RU" sz="4200" spc="-25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4200" dirty="0">
                <a:latin typeface="Times New Roman" pitchFamily="18" charset="0"/>
                <a:ea typeface="Arial"/>
                <a:cs typeface="Times New Roman" pitchFamily="18" charset="0"/>
              </a:rPr>
              <a:t>и части, движение, работу, цену товаров и стоимость покупок и услуг,</a:t>
            </a:r>
          </a:p>
          <a:p>
            <a:pPr marL="1069340" marR="394970">
              <a:lnSpc>
                <a:spcPct val="120000"/>
              </a:lnSpc>
            </a:pP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налоги, задачи из области управления личными и семейными финансами);</a:t>
            </a:r>
            <a:r>
              <a:rPr lang="ru-RU" sz="4200" spc="-2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умение</a:t>
            </a:r>
            <a:r>
              <a:rPr lang="ru-RU" sz="4200" spc="-45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составлять выражения,</a:t>
            </a:r>
            <a:r>
              <a:rPr lang="ru-RU" sz="4200" spc="-35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уравнения,</a:t>
            </a:r>
            <a:r>
              <a:rPr lang="ru-RU" sz="4200" spc="-3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неравенства</a:t>
            </a:r>
            <a:r>
              <a:rPr lang="ru-RU" sz="4200" spc="-3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и системы по условию задачи, исследовать полученное решение и</a:t>
            </a:r>
          </a:p>
          <a:p>
            <a:pPr marL="1069340">
              <a:lnSpc>
                <a:spcPct val="120000"/>
              </a:lnSpc>
            </a:pP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оценивать</a:t>
            </a:r>
            <a:r>
              <a:rPr lang="ru-RU" sz="4200" spc="-95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правдоподобность</a:t>
            </a:r>
            <a:r>
              <a:rPr lang="ru-RU" sz="4200" spc="-8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полученных</a:t>
            </a:r>
            <a:r>
              <a:rPr lang="ru-RU" sz="4200" spc="-105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4200" spc="-10" dirty="0">
                <a:latin typeface="Times New Roman" pitchFamily="18" charset="0"/>
                <a:ea typeface="Calibri"/>
                <a:cs typeface="Times New Roman" pitchFamily="18" charset="0"/>
              </a:rPr>
              <a:t>результатов;</a:t>
            </a:r>
            <a:endParaRPr lang="ru-RU" sz="4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42950" marR="958850" lvl="1" indent="-285750">
              <a:lnSpc>
                <a:spcPct val="120000"/>
              </a:lnSpc>
              <a:spcBef>
                <a:spcPts val="815"/>
              </a:spcBef>
              <a:spcAft>
                <a:spcPts val="0"/>
              </a:spcAft>
              <a:buFont typeface="Arial"/>
              <a:buChar char="•"/>
              <a:tabLst>
                <a:tab pos="1144905" algn="l"/>
              </a:tabLst>
            </a:pPr>
            <a:r>
              <a:rPr lang="ru-RU" sz="4200" dirty="0">
                <a:latin typeface="Times New Roman" pitchFamily="18" charset="0"/>
                <a:ea typeface="Arial"/>
                <a:cs typeface="Times New Roman" pitchFamily="18" charset="0"/>
              </a:rPr>
              <a:t>	умение</a:t>
            </a:r>
            <a:r>
              <a:rPr lang="ru-RU" sz="4200" spc="-75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4200" dirty="0">
                <a:latin typeface="Times New Roman" pitchFamily="18" charset="0"/>
                <a:ea typeface="Arial"/>
                <a:cs typeface="Times New Roman" pitchFamily="18" charset="0"/>
              </a:rPr>
              <a:t>выбирать</a:t>
            </a:r>
            <a:r>
              <a:rPr lang="ru-RU" sz="4200" spc="-45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4200" dirty="0">
                <a:latin typeface="Times New Roman" pitchFamily="18" charset="0"/>
                <a:ea typeface="Arial"/>
                <a:cs typeface="Times New Roman" pitchFamily="18" charset="0"/>
              </a:rPr>
              <a:t>подходящий</a:t>
            </a:r>
            <a:r>
              <a:rPr lang="ru-RU" sz="4200" spc="-70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4200" dirty="0">
                <a:latin typeface="Times New Roman" pitchFamily="18" charset="0"/>
                <a:ea typeface="Arial"/>
                <a:cs typeface="Times New Roman" pitchFamily="18" charset="0"/>
              </a:rPr>
              <a:t>изученный</a:t>
            </a:r>
            <a:r>
              <a:rPr lang="ru-RU" sz="4200" spc="-80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4200" dirty="0">
                <a:latin typeface="Times New Roman" pitchFamily="18" charset="0"/>
                <a:ea typeface="Arial"/>
                <a:cs typeface="Times New Roman" pitchFamily="18" charset="0"/>
              </a:rPr>
              <a:t>метод</a:t>
            </a:r>
            <a:r>
              <a:rPr lang="ru-RU" sz="4200" spc="-45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4200" dirty="0">
                <a:latin typeface="Times New Roman" pitchFamily="18" charset="0"/>
                <a:ea typeface="Arial"/>
                <a:cs typeface="Times New Roman" pitchFamily="18" charset="0"/>
              </a:rPr>
              <a:t>для</a:t>
            </a:r>
            <a:r>
              <a:rPr lang="ru-RU" sz="4200" spc="-50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4200" dirty="0">
                <a:latin typeface="Times New Roman" pitchFamily="18" charset="0"/>
                <a:ea typeface="Arial"/>
                <a:cs typeface="Times New Roman" pitchFamily="18" charset="0"/>
              </a:rPr>
              <a:t>решения</a:t>
            </a:r>
            <a:r>
              <a:rPr lang="ru-RU" sz="4200" spc="-65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4200" dirty="0">
                <a:latin typeface="Times New Roman" pitchFamily="18" charset="0"/>
                <a:ea typeface="Arial"/>
                <a:cs typeface="Times New Roman" pitchFamily="18" charset="0"/>
              </a:rPr>
              <a:t>задачи, приводить примеры математических закономерностей в природе и жизни, распознавать проявление законов математики в искусстве, описывать отдельные выдающиеся результаты, полученные в ходе развития математики как науки, приводить примеры математических открытий и их авторов в отечественной и всемирной истории.</a:t>
            </a:r>
          </a:p>
          <a:p>
            <a:pPr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latin typeface="Arial"/>
                <a:ea typeface="Calibri"/>
                <a:cs typeface="Calibri"/>
              </a:rPr>
              <a:t>Пример</a:t>
            </a:r>
            <a:r>
              <a:rPr lang="ru-RU" sz="2400" spc="-100" dirty="0">
                <a:latin typeface="Arial"/>
                <a:ea typeface="Calibri"/>
                <a:cs typeface="Calibri"/>
              </a:rPr>
              <a:t> </a:t>
            </a:r>
            <a:r>
              <a:rPr lang="ru-RU" sz="2400" dirty="0">
                <a:latin typeface="Arial"/>
                <a:ea typeface="Calibri"/>
                <a:cs typeface="Calibri"/>
              </a:rPr>
              <a:t>требований</a:t>
            </a:r>
            <a:r>
              <a:rPr lang="ru-RU" sz="2400" spc="-85" dirty="0">
                <a:latin typeface="Arial"/>
                <a:ea typeface="Calibri"/>
                <a:cs typeface="Calibri"/>
              </a:rPr>
              <a:t> </a:t>
            </a:r>
            <a:r>
              <a:rPr lang="ru-RU" sz="2400" dirty="0">
                <a:latin typeface="Arial"/>
                <a:ea typeface="Calibri"/>
                <a:cs typeface="Calibri"/>
              </a:rPr>
              <a:t>по</a:t>
            </a:r>
            <a:r>
              <a:rPr lang="ru-RU" sz="2400" spc="-165" dirty="0">
                <a:latin typeface="Arial"/>
                <a:ea typeface="Calibri"/>
                <a:cs typeface="Calibri"/>
              </a:rPr>
              <a:t> </a:t>
            </a:r>
            <a:r>
              <a:rPr lang="ru-RU" sz="2400" dirty="0">
                <a:latin typeface="Arial"/>
                <a:ea typeface="Calibri"/>
                <a:cs typeface="Calibri"/>
              </a:rPr>
              <a:t>математике</a:t>
            </a:r>
            <a:r>
              <a:rPr lang="ru-RU" sz="2400" spc="-95" dirty="0">
                <a:latin typeface="Arial"/>
                <a:ea typeface="Calibri"/>
                <a:cs typeface="Calibri"/>
              </a:rPr>
              <a:t> </a:t>
            </a:r>
            <a:r>
              <a:rPr lang="ru-RU" sz="2400" dirty="0">
                <a:latin typeface="Arial"/>
                <a:ea typeface="Calibri"/>
                <a:cs typeface="Calibri"/>
              </a:rPr>
              <a:t>в основной школе</a:t>
            </a:r>
            <a:r>
              <a:rPr lang="ru-RU" sz="2400" dirty="0">
                <a:latin typeface="Calibri"/>
                <a:ea typeface="Calibri"/>
                <a:cs typeface="Calibri"/>
              </a:rPr>
              <a:t/>
            </a:r>
            <a:br>
              <a:rPr lang="ru-RU" sz="2400" dirty="0">
                <a:latin typeface="Calibri"/>
                <a:ea typeface="Calibri"/>
                <a:cs typeface="Calibri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297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3" y="476698"/>
            <a:ext cx="7903790" cy="5700291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 1 сентября 2022 года начнут действовать ФГОС НОО, ООО в каждой общеобразовательной организации, а обучающиеся, которые будут приняты на обучение в первые и пятые классы в 2022 году, будут учиться уже по обновленным ФГОС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Для несовершеннолетних обучающихся, зачисленных на обучение до вступления в силу настоящих приказов, возможно обучение по обновленным ФГОС с согласия их родителей (законных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представителей,ОО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). </a:t>
            </a:r>
          </a:p>
        </p:txBody>
      </p:sp>
      <p:pic>
        <p:nvPicPr>
          <p:cNvPr id="4" name="image21.jpeg" descr="C:\Users\Natalya\Desktop\shkoly-krasnodara-byut-rekordy-po-chislu-pervyh-klassov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686" y="4941193"/>
            <a:ext cx="3466465" cy="1340165"/>
          </a:xfrm>
          <a:prstGeom prst="rect">
            <a:avLst/>
          </a:prstGeom>
        </p:spPr>
      </p:pic>
      <p:pic>
        <p:nvPicPr>
          <p:cNvPr id="5" name="image22.jpeg" descr="C:\Users\Natalya\Desktop\img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45" y="4941168"/>
            <a:ext cx="3458845" cy="154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28600" marR="180975" lvl="0" indent="1233805" algn="just">
              <a:lnSpc>
                <a:spcPct val="15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Обновленные стандарты конкретно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определяют требования к личностным и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метапредметным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образовательным результатам. В прежних ФГОС личностные и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результаты описывались обобщенно.</a:t>
            </a:r>
          </a:p>
          <a:p>
            <a:pPr marL="228600" marR="180975" lvl="0" indent="1233805" algn="just">
              <a:lnSpc>
                <a:spcPct val="15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в новых – каждое из УУД содержит критерии их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28600" marR="180975" lvl="0" indent="1233805" algn="just">
              <a:lnSpc>
                <a:spcPct val="15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Даны </a:t>
            </a:r>
            <a:r>
              <a:rPr lang="ru-RU" sz="3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понятных и ясных формулировках, что позволит эффективно формировать умения самоорганизации, совместной деятельности, общения, навыков работы с информацией и др.</a:t>
            </a:r>
            <a:endParaRPr lang="ru-RU" sz="31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3200" b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ичностные </a:t>
            </a:r>
            <a:r>
              <a:rPr lang="ru-RU" sz="32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3200" b="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</a:t>
            </a:r>
            <a:r>
              <a:rPr lang="ru-RU" sz="3200" b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результаты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44970"/>
            <a:ext cx="8229600" cy="4525963"/>
          </a:xfrm>
        </p:spPr>
        <p:txBody>
          <a:bodyPr>
            <a:normAutofit/>
          </a:bodyPr>
          <a:lstStyle/>
          <a:p>
            <a:pPr marR="180975" lvl="0" indent="1233805" algn="just">
              <a:lnSpc>
                <a:spcPct val="150000"/>
              </a:lnSpc>
              <a:buClr>
                <a:srgbClr val="2DA2BF"/>
              </a:buClr>
            </a:pPr>
            <a:r>
              <a:rPr lang="ru-RU" sz="3200" dirty="0" smtClean="0">
                <a:solidFill>
                  <a:srgbClr val="464646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3200" dirty="0">
                <a:solidFill>
                  <a:srgbClr val="464646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старых стандартах </a:t>
            </a:r>
            <a:r>
              <a:rPr lang="ru-RU" sz="3200" dirty="0" smtClean="0">
                <a:solidFill>
                  <a:srgbClr val="464646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</a:t>
            </a:r>
            <a:r>
              <a:rPr lang="ru-RU" sz="3200" dirty="0">
                <a:solidFill>
                  <a:srgbClr val="464646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были просто перечислены, то в новых они описаны по группам.</a:t>
            </a:r>
            <a:endParaRPr lang="ru-RU" dirty="0">
              <a:solidFill>
                <a:srgbClr val="464646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0975" indent="1233805" algn="just">
              <a:lnSpc>
                <a:spcPct val="150000"/>
              </a:lnSpc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8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docshapegroup185"/>
          <p:cNvGrpSpPr>
            <a:grpSpLocks/>
          </p:cNvGrpSpPr>
          <p:nvPr/>
        </p:nvGrpSpPr>
        <p:grpSpPr bwMode="auto">
          <a:xfrm>
            <a:off x="-243940" y="851890"/>
            <a:ext cx="9208429" cy="6015037"/>
            <a:chOff x="0" y="1214"/>
            <a:chExt cx="16840" cy="9473"/>
          </a:xfrm>
        </p:grpSpPr>
        <p:pic>
          <p:nvPicPr>
            <p:cNvPr id="6147" name="docshape18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7" y="1361"/>
              <a:ext cx="972" cy="1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docshape187"/>
            <p:cNvSpPr>
              <a:spLocks noChangeArrowheads="1"/>
            </p:cNvSpPr>
            <p:nvPr/>
          </p:nvSpPr>
          <p:spPr bwMode="auto">
            <a:xfrm>
              <a:off x="0" y="1213"/>
              <a:ext cx="16840" cy="9473"/>
            </a:xfrm>
            <a:prstGeom prst="rect">
              <a:avLst/>
            </a:prstGeom>
            <a:solidFill>
              <a:srgbClr val="CD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docshape188"/>
            <p:cNvSpPr>
              <a:spLocks/>
            </p:cNvSpPr>
            <p:nvPr/>
          </p:nvSpPr>
          <p:spPr bwMode="auto">
            <a:xfrm>
              <a:off x="12700" y="1721"/>
              <a:ext cx="3514" cy="8447"/>
            </a:xfrm>
            <a:custGeom>
              <a:avLst/>
              <a:gdLst>
                <a:gd name="T0" fmla="+- 0 15158 12700"/>
                <a:gd name="T1" fmla="*/ T0 w 3514"/>
                <a:gd name="T2" fmla="+- 0 10168 1722"/>
                <a:gd name="T3" fmla="*/ 10168 h 8447"/>
                <a:gd name="T4" fmla="+- 0 12700 12700"/>
                <a:gd name="T5" fmla="*/ T4 w 3514"/>
                <a:gd name="T6" fmla="+- 0 1722 1722"/>
                <a:gd name="T7" fmla="*/ 1722 h 8447"/>
                <a:gd name="T8" fmla="+- 0 16214 12700"/>
                <a:gd name="T9" fmla="*/ T8 w 3514"/>
                <a:gd name="T10" fmla="+- 0 1722 1722"/>
                <a:gd name="T11" fmla="*/ 1722 h 8447"/>
                <a:gd name="T12" fmla="+- 0 16214 12700"/>
                <a:gd name="T13" fmla="*/ T12 w 3514"/>
                <a:gd name="T14" fmla="+- 0 9693 1722"/>
                <a:gd name="T15" fmla="*/ 9693 h 8447"/>
                <a:gd name="T16" fmla="+- 0 15158 12700"/>
                <a:gd name="T17" fmla="*/ T16 w 3514"/>
                <a:gd name="T18" fmla="+- 0 10168 1722"/>
                <a:gd name="T19" fmla="*/ 10168 h 84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14" h="8447">
                  <a:moveTo>
                    <a:pt x="2458" y="8446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7971"/>
                  </a:lnTo>
                  <a:lnTo>
                    <a:pt x="2458" y="8446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150" name="docshape18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2" y="1721"/>
              <a:ext cx="4275" cy="2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docshape19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9" y="4685"/>
              <a:ext cx="4297" cy="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docshape19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9" y="7652"/>
              <a:ext cx="4275" cy="2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docshape19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9" y="1319"/>
              <a:ext cx="1067" cy="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9694" y="274645"/>
            <a:ext cx="8939336" cy="655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42493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4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400620"/>
            <a:ext cx="9144000" cy="2394857"/>
            <a:chOff x="0" y="0"/>
            <a:chExt cx="9144000" cy="2670709"/>
          </a:xfrm>
        </p:grpSpPr>
        <p:pic>
          <p:nvPicPr>
            <p:cNvPr id="4" name="Рисунок 3" descr="transparent-network-6.png"/>
            <p:cNvPicPr>
              <a:picLocks noChangeAspect="1"/>
            </p:cNvPicPr>
            <p:nvPr/>
          </p:nvPicPr>
          <p:blipFill>
            <a:blip r:embed="rId2" cstate="print"/>
            <a:srcRect r="51806"/>
            <a:stretch>
              <a:fillRect/>
            </a:stretch>
          </p:blipFill>
          <p:spPr>
            <a:xfrm>
              <a:off x="0" y="0"/>
              <a:ext cx="4406900" cy="2670709"/>
            </a:xfrm>
            <a:prstGeom prst="rect">
              <a:avLst/>
            </a:prstGeom>
          </p:spPr>
        </p:pic>
        <p:pic>
          <p:nvPicPr>
            <p:cNvPr id="8" name="Рисунок 7" descr="transparent-network-6.png"/>
            <p:cNvPicPr>
              <a:picLocks noChangeAspect="1"/>
            </p:cNvPicPr>
            <p:nvPr/>
          </p:nvPicPr>
          <p:blipFill>
            <a:blip r:embed="rId2" cstate="print"/>
            <a:srcRect r="51806"/>
            <a:stretch>
              <a:fillRect/>
            </a:stretch>
          </p:blipFill>
          <p:spPr>
            <a:xfrm flipH="1">
              <a:off x="4381500" y="0"/>
              <a:ext cx="4762500" cy="2670709"/>
            </a:xfrm>
            <a:prstGeom prst="rect">
              <a:avLst/>
            </a:prstGeom>
          </p:spPr>
        </p:pic>
      </p:grpSp>
      <p:pic>
        <p:nvPicPr>
          <p:cNvPr id="11" name="Рисунок 10" descr="22Q58PICm7ry58PICSf37vcdc_PIC2018.png"/>
          <p:cNvPicPr>
            <a:picLocks noChangeAspect="1"/>
          </p:cNvPicPr>
          <p:nvPr/>
        </p:nvPicPr>
        <p:blipFill>
          <a:blip r:embed="rId3" cstate="print"/>
          <a:srcRect t="7003" r="47172" b="68222"/>
          <a:stretch>
            <a:fillRect/>
          </a:stretch>
        </p:blipFill>
        <p:spPr>
          <a:xfrm>
            <a:off x="3666684" y="3502050"/>
            <a:ext cx="4893118" cy="2670175"/>
          </a:xfrm>
          <a:prstGeom prst="rect">
            <a:avLst/>
          </a:prstGeom>
        </p:spPr>
      </p:pic>
      <p:pic>
        <p:nvPicPr>
          <p:cNvPr id="12" name="Рисунок 11" descr="sm_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649" y="4029982"/>
            <a:ext cx="2857500" cy="2571750"/>
          </a:xfrm>
          <a:prstGeom prst="rect">
            <a:avLst/>
          </a:prstGeom>
        </p:spPr>
      </p:pic>
      <p:pic>
        <p:nvPicPr>
          <p:cNvPr id="24" name="Рисунок 23" descr="22Q58PICm7ry58PICSf37vcdc_PIC2018.png"/>
          <p:cNvPicPr>
            <a:picLocks noChangeAspect="1"/>
          </p:cNvPicPr>
          <p:nvPr/>
        </p:nvPicPr>
        <p:blipFill>
          <a:blip r:embed="rId3" cstate="print"/>
          <a:srcRect l="52282" t="7003" b="68222"/>
          <a:stretch>
            <a:fillRect/>
          </a:stretch>
        </p:blipFill>
        <p:spPr>
          <a:xfrm>
            <a:off x="4521202" y="1606550"/>
            <a:ext cx="4787900" cy="2497364"/>
          </a:xfrm>
          <a:prstGeom prst="rect">
            <a:avLst/>
          </a:prstGeom>
        </p:spPr>
      </p:pic>
      <p:pic>
        <p:nvPicPr>
          <p:cNvPr id="25" name="Рисунок 24" descr="arrow-banner-2.png"/>
          <p:cNvPicPr>
            <a:picLocks noChangeAspect="1"/>
          </p:cNvPicPr>
          <p:nvPr/>
        </p:nvPicPr>
        <p:blipFill>
          <a:blip r:embed="rId5" cstate="print"/>
          <a:srcRect l="4595"/>
          <a:stretch>
            <a:fillRect/>
          </a:stretch>
        </p:blipFill>
        <p:spPr>
          <a:xfrm>
            <a:off x="205016" y="1468690"/>
            <a:ext cx="4483101" cy="2382157"/>
          </a:xfrm>
          <a:prstGeom prst="rect">
            <a:avLst/>
          </a:prstGeom>
        </p:spPr>
      </p:pic>
      <p:grpSp>
        <p:nvGrpSpPr>
          <p:cNvPr id="13" name="Group 96"/>
          <p:cNvGrpSpPr>
            <a:grpSpLocks/>
          </p:cNvGrpSpPr>
          <p:nvPr/>
        </p:nvGrpSpPr>
        <p:grpSpPr bwMode="auto">
          <a:xfrm>
            <a:off x="879565" y="198079"/>
            <a:ext cx="7156490" cy="642691"/>
            <a:chOff x="1287" y="3365"/>
            <a:chExt cx="3165" cy="334"/>
          </a:xfrm>
        </p:grpSpPr>
        <p:sp>
          <p:nvSpPr>
            <p:cNvPr id="14" name="AutoShape 43"/>
            <p:cNvSpPr>
              <a:spLocks noChangeArrowheads="1"/>
            </p:cNvSpPr>
            <p:nvPr/>
          </p:nvSpPr>
          <p:spPr bwMode="gray">
            <a:xfrm>
              <a:off x="1412" y="3365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19" name="Picture 87" descr="Picture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" y="3499"/>
              <a:ext cx="230" cy="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52"/>
            <p:cNvSpPr txBox="1">
              <a:spLocks noChangeArrowheads="1"/>
            </p:cNvSpPr>
            <p:nvPr/>
          </p:nvSpPr>
          <p:spPr bwMode="gray">
            <a:xfrm>
              <a:off x="1515" y="3381"/>
              <a:ext cx="2873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Личностные результаты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36527" y="1964048"/>
            <a:ext cx="248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обновленном ФГОС разделили</a:t>
            </a:r>
            <a:b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личностные результаты </a:t>
            </a:r>
          </a:p>
          <a:p>
            <a:pPr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 две группы</a:t>
            </a: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59843" y="2444260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(п. 9.1 </a:t>
            </a:r>
            <a:b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п. 9.2)</a:t>
            </a: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83892" y="2253760"/>
            <a:ext cx="3702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Первая группа – </a:t>
            </a:r>
            <a:br>
              <a:rPr lang="ru-RU" sz="24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 значимые понятия</a:t>
            </a:r>
            <a:endParaRPr lang="ru-RU" sz="24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83817" y="4063497"/>
            <a:ext cx="37029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Вторая группа – </a:t>
            </a:r>
            <a:br>
              <a:rPr lang="ru-RU" sz="20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позитивные ценностные отношения и социально значимые навыки, умения и способности</a:t>
            </a:r>
            <a:endParaRPr lang="ru-RU" sz="2000" dirty="0">
              <a:solidFill>
                <a:srgbClr val="447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35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docshapegroup159"/>
          <p:cNvGrpSpPr>
            <a:grpSpLocks/>
          </p:cNvGrpSpPr>
          <p:nvPr/>
        </p:nvGrpSpPr>
        <p:grpSpPr bwMode="auto">
          <a:xfrm>
            <a:off x="-1408112" y="154014"/>
            <a:ext cx="10693401" cy="6015037"/>
            <a:chOff x="0" y="1214"/>
            <a:chExt cx="16840" cy="9473"/>
          </a:xfrm>
        </p:grpSpPr>
        <p:pic>
          <p:nvPicPr>
            <p:cNvPr id="8195" name="docshape16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7" y="1361"/>
              <a:ext cx="972" cy="1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docshape161"/>
            <p:cNvSpPr>
              <a:spLocks noChangeArrowheads="1"/>
            </p:cNvSpPr>
            <p:nvPr/>
          </p:nvSpPr>
          <p:spPr bwMode="auto">
            <a:xfrm>
              <a:off x="0" y="1213"/>
              <a:ext cx="16840" cy="9473"/>
            </a:xfrm>
            <a:prstGeom prst="rect">
              <a:avLst/>
            </a:prstGeom>
            <a:solidFill>
              <a:srgbClr val="CD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docshape162"/>
            <p:cNvSpPr>
              <a:spLocks/>
            </p:cNvSpPr>
            <p:nvPr/>
          </p:nvSpPr>
          <p:spPr bwMode="auto">
            <a:xfrm>
              <a:off x="12700" y="1721"/>
              <a:ext cx="3514" cy="8447"/>
            </a:xfrm>
            <a:custGeom>
              <a:avLst/>
              <a:gdLst>
                <a:gd name="T0" fmla="+- 0 15158 12700"/>
                <a:gd name="T1" fmla="*/ T0 w 3514"/>
                <a:gd name="T2" fmla="+- 0 10168 1722"/>
                <a:gd name="T3" fmla="*/ 10168 h 8447"/>
                <a:gd name="T4" fmla="+- 0 12700 12700"/>
                <a:gd name="T5" fmla="*/ T4 w 3514"/>
                <a:gd name="T6" fmla="+- 0 1722 1722"/>
                <a:gd name="T7" fmla="*/ 1722 h 8447"/>
                <a:gd name="T8" fmla="+- 0 16214 12700"/>
                <a:gd name="T9" fmla="*/ T8 w 3514"/>
                <a:gd name="T10" fmla="+- 0 1722 1722"/>
                <a:gd name="T11" fmla="*/ 1722 h 8447"/>
                <a:gd name="T12" fmla="+- 0 16214 12700"/>
                <a:gd name="T13" fmla="*/ T12 w 3514"/>
                <a:gd name="T14" fmla="+- 0 9693 1722"/>
                <a:gd name="T15" fmla="*/ 9693 h 8447"/>
                <a:gd name="T16" fmla="+- 0 15158 12700"/>
                <a:gd name="T17" fmla="*/ T16 w 3514"/>
                <a:gd name="T18" fmla="+- 0 10168 1722"/>
                <a:gd name="T19" fmla="*/ 10168 h 84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14" h="8447">
                  <a:moveTo>
                    <a:pt x="2458" y="8446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7971"/>
                  </a:lnTo>
                  <a:lnTo>
                    <a:pt x="2458" y="8446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198" name="docshape16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2" y="1721"/>
              <a:ext cx="4275" cy="2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docshape16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9" y="4685"/>
              <a:ext cx="4297" cy="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docshape1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9" y="7652"/>
              <a:ext cx="4275" cy="2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docshape16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9" y="1319"/>
              <a:ext cx="1067" cy="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68560" y="132752"/>
            <a:ext cx="9732258" cy="36115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3988061"/>
            <a:ext cx="8964488" cy="158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Ввели понятие «функциональная грамотность»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проект ФГОС ООО заявляет функциональную грамотность в составе государственных гарантий качества основного общего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 </a:t>
            </a: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обеспечить при реализации ООП формирование функциональной грамотности, в том числе школьники должны овладеть компетенциями, которые помогут им в дальнейшем получить образование и ориентироваться в мире профессий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spc="-1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ФУНКЦИОНАЛЬНАЯ</a:t>
            </a:r>
            <a:r>
              <a:rPr lang="ru-RU" sz="4000" spc="-45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000" spc="-10" dirty="0">
                <a:solidFill>
                  <a:srgbClr val="FF0000"/>
                </a:solidFill>
                <a:latin typeface="Times New Roman"/>
                <a:ea typeface="Times New Roman"/>
              </a:rPr>
              <a:t>ГРАМОТНОСТЬ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41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3.ppt-online.org/files3/slide/m/mhby48FtH0owO7vK3cGDqBVEATMs5UkCuNpjJ2/slide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9144000" cy="617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1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80731"/>
            <a:ext cx="8964488" cy="5026563"/>
          </a:xfrm>
        </p:spPr>
        <p:txBody>
          <a:bodyPr>
            <a:normAutofit/>
          </a:bodyPr>
          <a:lstStyle/>
          <a:p>
            <a:pPr marL="308610" marR="711835">
              <a:lnSpc>
                <a:spcPct val="120000"/>
              </a:lnSpc>
              <a:spcBef>
                <a:spcPts val="90"/>
              </a:spcBef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Элементы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финансовой грамотности включены в предметные требования по «Математике», «Обществознанию» и «Географии»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spc="-10" dirty="0">
                <a:solidFill>
                  <a:srgbClr val="FF0000"/>
                </a:solidFill>
                <a:latin typeface="Times New Roman"/>
                <a:ea typeface="Times New Roman"/>
              </a:rPr>
              <a:t>ФИНАНСОВАЯ</a:t>
            </a:r>
            <a:r>
              <a:rPr lang="ru-RU" sz="4400" spc="-4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400" spc="-10" dirty="0">
                <a:solidFill>
                  <a:srgbClr val="FF0000"/>
                </a:solidFill>
                <a:latin typeface="Times New Roman"/>
                <a:ea typeface="Times New Roman"/>
              </a:rPr>
              <a:t>ГРАМОТНОСТЬ</a:t>
            </a:r>
            <a:r>
              <a:rPr lang="ru-RU" sz="4400" dirty="0">
                <a:latin typeface="Times New Roman"/>
                <a:ea typeface="Times New Roman"/>
              </a:rPr>
              <a:t/>
            </a:r>
            <a:br>
              <a:rPr lang="ru-RU" sz="4400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4" name="image26.jpeg" descr="C:\Users\Natalya\Desktop\maxresdefault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65" y="4653162"/>
            <a:ext cx="2016224" cy="164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999888"/>
          <a:ext cx="8229600" cy="348846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81956"/>
                <a:gridCol w="5647644"/>
              </a:tblGrid>
              <a:tr h="1429387">
                <a:tc>
                  <a:txBody>
                    <a:bodyPr/>
                    <a:lstStyle/>
                    <a:p>
                      <a:pPr marL="86995" marR="79375" algn="ctr">
                        <a:spcBef>
                          <a:spcPts val="545"/>
                        </a:spcBef>
                        <a:spcAft>
                          <a:spcPts val="0"/>
                        </a:spcAft>
                      </a:pPr>
                      <a:r>
                        <a:rPr lang="ru-RU" sz="1500" b="1" spc="-10">
                          <a:effectLst/>
                          <a:latin typeface="Calibri"/>
                          <a:ea typeface="Calibri"/>
                          <a:cs typeface="Calibri"/>
                        </a:rPr>
                        <a:t>Математика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86995" marR="78740" algn="ctr">
                        <a:lnSpc>
                          <a:spcPct val="112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(включая</a:t>
                      </a:r>
                      <a:r>
                        <a:rPr lang="ru-RU" sz="1200" b="1" spc="-8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учебные</a:t>
                      </a:r>
                      <a:r>
                        <a:rPr lang="ru-RU" sz="1200" b="1" spc="-4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курсы</a:t>
                      </a:r>
                      <a:r>
                        <a:rPr lang="ru-RU" sz="1200" b="1" spc="-5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Алгебра, Геометрия, Вероятность и статистика) на базовом и углубленном уровнях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86995" marR="79375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Calibri"/>
                        </a:rPr>
                        <a:t>(п</a:t>
                      </a:r>
                      <a:r>
                        <a:rPr lang="ru-RU" sz="1400" spc="4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Calibri"/>
                        </a:rPr>
                        <a:t>45.5.1</a:t>
                      </a:r>
                      <a:r>
                        <a:rPr lang="ru-RU" sz="1400" spc="3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Calibri"/>
                        </a:rPr>
                        <a:t>пп.8;</a:t>
                      </a:r>
                      <a:r>
                        <a:rPr lang="ru-RU" sz="1400" spc="5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Calibri"/>
                        </a:rPr>
                        <a:t>п</a:t>
                      </a:r>
                      <a:r>
                        <a:rPr lang="ru-RU" sz="1400" spc="5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Calibri"/>
                        </a:rPr>
                        <a:t>45.5.2</a:t>
                      </a:r>
                      <a:r>
                        <a:rPr lang="ru-RU" sz="1400" spc="4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 spc="-10">
                          <a:effectLst/>
                          <a:latin typeface="Calibri"/>
                          <a:ea typeface="Calibri"/>
                          <a:cs typeface="Calibri"/>
                        </a:rPr>
                        <a:t>пп.12)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50165" algn="just">
                        <a:lnSpc>
                          <a:spcPct val="112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Calibri"/>
                          <a:ea typeface="Calibri"/>
                          <a:cs typeface="Calibri"/>
                        </a:rPr>
                        <a:t>умение решать задачи разных типов (в том числе на проценты, доли и части, цену товаров и стоимость покупок и услуг, </a:t>
                      </a:r>
                      <a:r>
                        <a:rPr lang="ru-RU" sz="1500">
                          <a:solidFill>
                            <a:srgbClr val="C55A1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налоги, задачи из области управления личными и семейными </a:t>
                      </a:r>
                      <a:r>
                        <a:rPr lang="ru-RU" sz="1500" spc="-10">
                          <a:solidFill>
                            <a:srgbClr val="C55A1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финансами</a:t>
                      </a:r>
                      <a:r>
                        <a:rPr lang="ru-RU" sz="1500" spc="-10">
                          <a:effectLst/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2059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86995" marR="78740" algn="ctr">
                        <a:spcAft>
                          <a:spcPts val="0"/>
                        </a:spcAft>
                      </a:pPr>
                      <a:r>
                        <a:rPr lang="ru-RU" sz="1500" b="1" spc="-10">
                          <a:effectLst/>
                          <a:latin typeface="Calibri"/>
                          <a:ea typeface="Calibri"/>
                          <a:cs typeface="Calibri"/>
                        </a:rPr>
                        <a:t>Информатика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86995" marR="8001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на</a:t>
                      </a:r>
                      <a:r>
                        <a:rPr lang="ru-RU" sz="1200" b="1" spc="-5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базовом</a:t>
                      </a:r>
                      <a:r>
                        <a:rPr lang="ru-RU" sz="1200" b="1" spc="-4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и</a:t>
                      </a:r>
                      <a:r>
                        <a:rPr lang="ru-RU" sz="1200" b="1" spc="-4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углубленном</a:t>
                      </a:r>
                      <a:r>
                        <a:rPr lang="ru-RU" sz="1200" b="1" spc="-4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 b="1" spc="-10">
                          <a:effectLst/>
                          <a:latin typeface="Calibri"/>
                          <a:ea typeface="Calibri"/>
                          <a:cs typeface="Calibri"/>
                        </a:rPr>
                        <a:t>уровнях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86995" marR="79375" algn="ctr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Calibri"/>
                        </a:rPr>
                        <a:t>(п</a:t>
                      </a:r>
                      <a:r>
                        <a:rPr lang="ru-RU" sz="1400" spc="4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Calibri"/>
                        </a:rPr>
                        <a:t>45.5.3</a:t>
                      </a:r>
                      <a:r>
                        <a:rPr lang="ru-RU" sz="1400" spc="3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Calibri"/>
                        </a:rPr>
                        <a:t>пп.12;</a:t>
                      </a:r>
                      <a:r>
                        <a:rPr lang="ru-RU" sz="1400" spc="5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Calibri"/>
                        </a:rPr>
                        <a:t>п</a:t>
                      </a:r>
                      <a:r>
                        <a:rPr lang="ru-RU" sz="1400" spc="6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Calibri"/>
                        </a:rPr>
                        <a:t>45.5.4</a:t>
                      </a:r>
                      <a:r>
                        <a:rPr lang="ru-RU" sz="1400" spc="2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 spc="-10">
                          <a:effectLst/>
                          <a:latin typeface="Calibri"/>
                          <a:ea typeface="Calibri"/>
                          <a:cs typeface="Calibri"/>
                        </a:rPr>
                        <a:t>пп.15)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785" marR="49530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умение распознавать попытки и предупреждать вовлечение себя и окружающих в деструктивные и криминальные формы сетевой активности (в том числе </a:t>
                      </a:r>
                      <a:r>
                        <a:rPr lang="ru-RU" sz="15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кибербуллинг</a:t>
                      </a:r>
                      <a:r>
                        <a:rPr lang="ru-RU" sz="15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lang="ru-RU" sz="1500" dirty="0" err="1">
                          <a:solidFill>
                            <a:srgbClr val="C55A1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фишинг</a:t>
                      </a:r>
                      <a:r>
                        <a:rPr lang="ru-RU" sz="15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Предметные результаты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65" y="188666"/>
            <a:ext cx="7839635" cy="9778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Календарь перехода на обновленные ФГОС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215" name="Picture 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8" y="1268768"/>
            <a:ext cx="8503667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3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Предметные результаты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1876"/>
            <a:ext cx="8229600" cy="370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8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1336"/>
            <a:ext cx="8640960" cy="4525963"/>
          </a:xfrm>
        </p:spPr>
        <p:txBody>
          <a:bodyPr>
            <a:normAutofit lnSpcReduction="10000"/>
          </a:bodyPr>
          <a:lstStyle/>
          <a:p>
            <a:pPr marL="523240">
              <a:spcBef>
                <a:spcPts val="380"/>
              </a:spcBef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ПАТРИОТИЧЕСКОЕ</a:t>
            </a:r>
            <a:r>
              <a:rPr lang="ru-RU" sz="2800" b="1" spc="37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ВОСПИТАНИЕ</a:t>
            </a:r>
            <a:r>
              <a:rPr lang="ru-RU" sz="2800" b="1" spc="385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spc="-1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также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/>
              <a:ea typeface="Times New Roman"/>
            </a:endParaRPr>
          </a:p>
          <a:p>
            <a:pPr marL="523240" marR="339090" algn="just">
              <a:lnSpc>
                <a:spcPct val="103000"/>
              </a:lnSpc>
              <a:spcBef>
                <a:spcPts val="140"/>
              </a:spcBef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включено</a:t>
            </a:r>
            <a:r>
              <a:rPr lang="ru-RU" sz="2800" spc="-7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в</a:t>
            </a:r>
            <a:r>
              <a:rPr lang="ru-RU" sz="2800" spc="-1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обновленные</a:t>
            </a:r>
            <a:r>
              <a:rPr lang="ru-RU" sz="2800" spc="-1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ФГОС,</a:t>
            </a:r>
            <a:r>
              <a:rPr lang="ru-RU" sz="2800" spc="-8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где</a:t>
            </a:r>
            <a:r>
              <a:rPr lang="ru-RU" sz="2800" spc="-95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акцент</a:t>
            </a:r>
            <a:r>
              <a:rPr lang="ru-RU" sz="2800" spc="-9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сделан на формирование российской гражданской </a:t>
            </a:r>
            <a:r>
              <a:rPr lang="ru-RU" sz="2800" spc="-1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идентичности.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/>
              <a:ea typeface="Times New Roman"/>
            </a:endParaRPr>
          </a:p>
          <a:p>
            <a:pPr marL="523240" marR="711835" algn="just">
              <a:lnSpc>
                <a:spcPct val="103000"/>
              </a:lnSpc>
              <a:spcBef>
                <a:spcPts val="40"/>
              </a:spcBef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Что</a:t>
            </a:r>
            <a:r>
              <a:rPr lang="ru-RU" sz="2800" spc="-11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это</a:t>
            </a:r>
            <a:r>
              <a:rPr lang="ru-RU" sz="2800" spc="-125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значит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?</a:t>
            </a:r>
          </a:p>
          <a:p>
            <a:pPr marL="523240" marR="711835" algn="just">
              <a:lnSpc>
                <a:spcPct val="103000"/>
              </a:lnSpc>
              <a:spcBef>
                <a:spcPts val="40"/>
              </a:spcBef>
            </a:pPr>
            <a:r>
              <a:rPr lang="ru-RU" sz="2800" spc="-125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Когда</a:t>
            </a:r>
            <a:r>
              <a:rPr lang="ru-RU" sz="2800" spc="-12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девятиклассник</a:t>
            </a:r>
            <a:r>
              <a:rPr lang="ru-RU" sz="2800" spc="-85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завершает уровень образования, он должен быть готов выполнять</a:t>
            </a:r>
            <a:r>
              <a:rPr lang="ru-RU" sz="2800" spc="-65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свои</a:t>
            </a:r>
            <a:r>
              <a:rPr lang="ru-RU" sz="2800" spc="-65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гражданские</a:t>
            </a:r>
            <a:r>
              <a:rPr lang="ru-RU" sz="2800" spc="-8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обязанности,</a:t>
            </a:r>
            <a:r>
              <a:rPr lang="ru-RU" sz="2800" spc="-8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иметь системные знания о месте РФ в мире,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её </a:t>
            </a:r>
            <a:r>
              <a:rPr lang="ru-RU" sz="2800" spc="-1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исторической</a:t>
            </a:r>
            <a:r>
              <a:rPr lang="ru-RU" sz="2800" spc="-105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spc="-1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роли,</a:t>
            </a:r>
            <a:r>
              <a:rPr lang="ru-RU" sz="2800" spc="-115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spc="-1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территориальной</a:t>
            </a:r>
            <a:r>
              <a:rPr lang="ru-RU" sz="2800" spc="-115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spc="-1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целостности.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1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800" y="620688"/>
            <a:ext cx="8076404" cy="538641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1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docshapegroup254"/>
          <p:cNvGrpSpPr>
            <a:grpSpLocks/>
          </p:cNvGrpSpPr>
          <p:nvPr/>
        </p:nvGrpSpPr>
        <p:grpSpPr bwMode="auto">
          <a:xfrm>
            <a:off x="323529" y="154014"/>
            <a:ext cx="8820472" cy="6015037"/>
            <a:chOff x="0" y="1214"/>
            <a:chExt cx="16840" cy="9473"/>
          </a:xfrm>
        </p:grpSpPr>
        <p:pic>
          <p:nvPicPr>
            <p:cNvPr id="11267" name="docshape25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7" y="1361"/>
              <a:ext cx="972" cy="1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docshape256"/>
            <p:cNvSpPr>
              <a:spLocks noChangeArrowheads="1"/>
            </p:cNvSpPr>
            <p:nvPr/>
          </p:nvSpPr>
          <p:spPr bwMode="auto">
            <a:xfrm>
              <a:off x="0" y="1213"/>
              <a:ext cx="16840" cy="9473"/>
            </a:xfrm>
            <a:prstGeom prst="rect">
              <a:avLst/>
            </a:prstGeom>
            <a:solidFill>
              <a:srgbClr val="CD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269" name="docshape25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7" y="1361"/>
              <a:ext cx="972" cy="1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docshape2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13"/>
              <a:ext cx="14174" cy="8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268360"/>
            <a:ext cx="9326643" cy="55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РАБОЧАЯ ПРОГРАММА ПРЕДМЕТА, КУРСА, МОДУЛЯОбязательные элементы тематического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0"/>
            <a:ext cx="871296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5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РАБОЧАЯ ПРОГРАММА ПРЕДМЕТА, КУРСА, МОДУЛЯТематическое планирование по учебно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6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51522" y="1442572"/>
          <a:ext cx="8352927" cy="45259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16730"/>
                <a:gridCol w="3851821"/>
                <a:gridCol w="3384376"/>
              </a:tblGrid>
              <a:tr h="366374">
                <a:tc>
                  <a:txBody>
                    <a:bodyPr/>
                    <a:lstStyle/>
                    <a:p>
                      <a:pPr marL="45085" marR="4127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900" b="1" spc="-20">
                          <a:effectLst/>
                          <a:latin typeface="Times New Roman"/>
                          <a:ea typeface="Times New Roman"/>
                        </a:rPr>
                        <a:t>Наименование </a:t>
                      </a:r>
                      <a:r>
                        <a:rPr lang="ru-RU" sz="900" b="1" spc="-10">
                          <a:effectLst/>
                          <a:latin typeface="Times New Roman"/>
                          <a:ea typeface="Times New Roman"/>
                        </a:rPr>
                        <a:t>раздела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Предметное</a:t>
                      </a:r>
                      <a:r>
                        <a:rPr lang="ru-RU" sz="900" b="1" spc="1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b="1" spc="-10">
                          <a:effectLst/>
                          <a:latin typeface="Times New Roman"/>
                          <a:ea typeface="Times New Roman"/>
                        </a:rPr>
                        <a:t>содержание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815" marR="38100">
                        <a:spcBef>
                          <a:spcPts val="350"/>
                        </a:spcBef>
                        <a:spcAft>
                          <a:spcPts val="0"/>
                        </a:spcAft>
                        <a:tabLst>
                          <a:tab pos="769620" algn="l"/>
                          <a:tab pos="1764665" algn="l"/>
                        </a:tabLst>
                      </a:pPr>
                      <a:r>
                        <a:rPr lang="ru-RU" sz="900" b="1" spc="-10">
                          <a:effectLst/>
                          <a:latin typeface="Times New Roman"/>
                          <a:ea typeface="Times New Roman"/>
                        </a:rPr>
                        <a:t>Форма</a:t>
                      </a: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900" b="1" spc="-10">
                          <a:effectLst/>
                          <a:latin typeface="Times New Roman"/>
                          <a:ea typeface="Times New Roman"/>
                        </a:rPr>
                        <a:t>реализации</a:t>
                      </a: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900" b="1" spc="-20">
                          <a:effectLst/>
                          <a:latin typeface="Times New Roman"/>
                          <a:ea typeface="Times New Roman"/>
                        </a:rPr>
                        <a:t>воспитательного </a:t>
                      </a:r>
                      <a:r>
                        <a:rPr lang="ru-RU" sz="900" b="1" spc="-10">
                          <a:effectLst/>
                          <a:latin typeface="Times New Roman"/>
                          <a:ea typeface="Times New Roman"/>
                        </a:rPr>
                        <a:t>потенциала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9588">
                <a:tc>
                  <a:txBody>
                    <a:bodyPr/>
                    <a:lstStyle/>
                    <a:p>
                      <a:pPr marL="45085" marR="41275">
                        <a:spcBef>
                          <a:spcPts val="310"/>
                        </a:spcBef>
                        <a:spcAft>
                          <a:spcPts val="0"/>
                        </a:spcAft>
                        <a:tabLst>
                          <a:tab pos="691515" algn="l"/>
                        </a:tabLst>
                      </a:pPr>
                      <a:r>
                        <a:rPr lang="ru-RU" sz="900" i="1" spc="-10">
                          <a:effectLst/>
                          <a:latin typeface="Times New Roman"/>
                          <a:ea typeface="Times New Roman"/>
                        </a:rPr>
                        <a:t>Язык.</a:t>
                      </a: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900" i="1" spc="-20">
                          <a:effectLst/>
                          <a:latin typeface="Times New Roman"/>
                          <a:ea typeface="Times New Roman"/>
                        </a:rPr>
                        <a:t>Речь. </a:t>
                      </a:r>
                      <a:r>
                        <a:rPr lang="ru-RU" sz="900" i="1" spc="-10">
                          <a:effectLst/>
                          <a:latin typeface="Times New Roman"/>
                          <a:ea typeface="Times New Roman"/>
                        </a:rPr>
                        <a:t>Речевая деятельность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815" marR="40005" algn="just">
                        <a:spcBef>
                          <a:spcPts val="310"/>
                        </a:spcBef>
                        <a:spcAft>
                          <a:spcPts val="0"/>
                        </a:spcAft>
                        <a:tabLst>
                          <a:tab pos="1456690" algn="l"/>
                          <a:tab pos="2363470" algn="l"/>
                        </a:tabLst>
                      </a:pP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</a:rPr>
                        <a:t>Язык и речь. Речевое общение. Виды речи (устная и письменная).</a:t>
                      </a:r>
                      <a:r>
                        <a:rPr lang="ru-RU" sz="900" i="1" spc="-6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</a:rPr>
                        <a:t>Формы</a:t>
                      </a:r>
                      <a:r>
                        <a:rPr lang="ru-RU" sz="900" i="1" spc="-6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</a:rPr>
                        <a:t>речи</a:t>
                      </a:r>
                      <a:r>
                        <a:rPr lang="ru-RU" sz="900" i="1" spc="-6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</a:rPr>
                        <a:t>(монолог,</a:t>
                      </a:r>
                      <a:r>
                        <a:rPr lang="ru-RU" sz="900" i="1" spc="-6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</a:rPr>
                        <a:t>диалог,</a:t>
                      </a:r>
                      <a:r>
                        <a:rPr lang="ru-RU" sz="900" i="1" spc="-6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</a:rPr>
                        <a:t>полилог). Основные особенности разговорной речи, </a:t>
                      </a:r>
                      <a:r>
                        <a:rPr lang="ru-RU" sz="900" i="1" spc="-10">
                          <a:effectLst/>
                          <a:latin typeface="Times New Roman"/>
                          <a:ea typeface="Times New Roman"/>
                        </a:rPr>
                        <a:t>функциональных</a:t>
                      </a: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900" i="1" spc="-10">
                          <a:effectLst/>
                          <a:latin typeface="Times New Roman"/>
                          <a:ea typeface="Times New Roman"/>
                        </a:rPr>
                        <a:t>стилей</a:t>
                      </a: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900" i="1" spc="-20">
                          <a:effectLst/>
                          <a:latin typeface="Times New Roman"/>
                          <a:ea typeface="Times New Roman"/>
                        </a:rPr>
                        <a:t>(научного, </a:t>
                      </a: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</a:rPr>
                        <a:t>публицистического, официально-делового), языка художественной литературы.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3815" marR="41910" indent="213360"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</a:rPr>
                        <a:t>Основные жанры разговорной речи (рассказ, беседа, спор).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3815" marR="41275" indent="182880" algn="just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</a:rPr>
                        <a:t>Коммуникативная задача научного стиля. Жанры научного стиля и устной научной речи (словарная статья, научное сообщение, научное сообщение с презентацией, отзыв, выступление, тезисы, дискуссия, реферат, статья, рецензия). Научно-популярный текст. Язык и этикет учебно- научной дискуссии. Сочинение на лингвистическую тему на основе микроисследования.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381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3815" marR="41910" algn="just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</a:rPr>
                        <a:t>Основные жанры публицистического стиля (репортаж, заметка, статья, интервью, очерк). Сочинение в жанре заметки. Сочинение в жанре эссе. Сочинение – трактовка понятия.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3815" marR="41275" indent="304800" algn="just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</a:rPr>
                        <a:t>Коммуникативная задача в жанрах официально-делового стиля. Основные жанры официально-делового стиля (заявление, объявление, расписка, объяснительная записка, автобиография, </a:t>
                      </a:r>
                      <a:r>
                        <a:rPr lang="ru-RU" sz="900" i="1" spc="-10">
                          <a:effectLst/>
                          <a:latin typeface="Times New Roman"/>
                          <a:ea typeface="Times New Roman"/>
                        </a:rPr>
                        <a:t>характеристика).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3815" marR="40640" indent="243840" algn="just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</a:rPr>
                        <a:t>Художественный</a:t>
                      </a:r>
                      <a:r>
                        <a:rPr lang="ru-RU" sz="900" i="1" spc="-6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</a:rPr>
                        <a:t>стиль.</a:t>
                      </a:r>
                      <a:r>
                        <a:rPr lang="ru-RU" sz="900" i="1" spc="-6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</a:rPr>
                        <a:t>Язык</a:t>
                      </a:r>
                      <a:r>
                        <a:rPr lang="ru-RU" sz="900" i="1" spc="-6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</a:rPr>
                        <a:t>художественной литературы. Сочинение на основе интерпретации художественного текста. Сочинение на лингвистическую тему на основе анализа текста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815" marR="40005" algn="just">
                        <a:spcBef>
                          <a:spcPts val="310"/>
                        </a:spcBef>
                        <a:spcAft>
                          <a:spcPts val="0"/>
                        </a:spcAft>
                        <a:tabLst>
                          <a:tab pos="912495" algn="l"/>
                          <a:tab pos="1680845" algn="l"/>
                          <a:tab pos="2657475" algn="l"/>
                        </a:tabLst>
                      </a:pPr>
                      <a:r>
                        <a:rPr lang="ru-RU" sz="900" i="1" dirty="0">
                          <a:effectLst/>
                          <a:latin typeface="Times New Roman"/>
                          <a:ea typeface="Times New Roman"/>
                        </a:rPr>
                        <a:t>Побуждение обучающихся соблюдать на уроке общепринятые нормы поведения, правила общения со старшими (педагогическими работниками) и сверстниками (обучающимися), </a:t>
                      </a:r>
                      <a:r>
                        <a:rPr lang="ru-RU" sz="900" i="1" spc="-10" dirty="0">
                          <a:effectLst/>
                          <a:latin typeface="Times New Roman"/>
                          <a:ea typeface="Times New Roman"/>
                        </a:rPr>
                        <a:t>принципы</a:t>
                      </a:r>
                      <a:r>
                        <a:rPr lang="ru-RU" sz="900" i="1" dirty="0"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900" i="1" spc="-10" dirty="0">
                          <a:effectLst/>
                          <a:latin typeface="Times New Roman"/>
                          <a:ea typeface="Times New Roman"/>
                        </a:rPr>
                        <a:t>учебной</a:t>
                      </a:r>
                      <a:r>
                        <a:rPr lang="ru-RU" sz="900" i="1" dirty="0"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900" i="1" spc="-10" dirty="0">
                          <a:effectLst/>
                          <a:latin typeface="Times New Roman"/>
                          <a:ea typeface="Times New Roman"/>
                        </a:rPr>
                        <a:t>дисциплины</a:t>
                      </a:r>
                      <a:r>
                        <a:rPr lang="ru-RU" sz="900" i="1" dirty="0"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900" i="1" spc="-50" dirty="0"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900" i="1" spc="-10" dirty="0">
                          <a:effectLst/>
                          <a:latin typeface="Times New Roman"/>
                          <a:ea typeface="Times New Roman"/>
                        </a:rPr>
                        <a:t> самоорганизации.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381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3815" marR="38735" algn="just"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Times New Roman"/>
                          <a:ea typeface="Times New Roman"/>
                        </a:rPr>
                        <a:t>Привлечение внимания обучающихся к ценностному аспекту изучаемых на уроках явлений, использование воспитательных возможностей раздела через подбор соответствующих упражнений.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3815" marR="40005" indent="243840" algn="just">
                        <a:spcAft>
                          <a:spcPts val="0"/>
                        </a:spcAft>
                        <a:tabLst>
                          <a:tab pos="908050" algn="l"/>
                          <a:tab pos="1000760" algn="l"/>
                          <a:tab pos="1959610" algn="l"/>
                          <a:tab pos="2096770" algn="l"/>
                        </a:tabLst>
                      </a:pPr>
                      <a:r>
                        <a:rPr lang="ru-RU" sz="900" i="1" spc="-10" dirty="0">
                          <a:effectLst/>
                          <a:latin typeface="Times New Roman"/>
                          <a:ea typeface="Times New Roman"/>
                        </a:rPr>
                        <a:t>Включение</a:t>
                      </a:r>
                      <a:r>
                        <a:rPr lang="ru-RU" sz="900" i="1" spc="-4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i="1" spc="-10" dirty="0"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900" i="1" spc="-5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i="1" spc="-10" dirty="0">
                          <a:effectLst/>
                          <a:latin typeface="Times New Roman"/>
                          <a:ea typeface="Times New Roman"/>
                        </a:rPr>
                        <a:t>урок</a:t>
                      </a:r>
                      <a:r>
                        <a:rPr lang="ru-RU" sz="900" i="1" spc="-4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i="1" spc="-10" dirty="0">
                          <a:effectLst/>
                          <a:latin typeface="Times New Roman"/>
                          <a:ea typeface="Times New Roman"/>
                        </a:rPr>
                        <a:t>игровых</a:t>
                      </a:r>
                      <a:r>
                        <a:rPr lang="ru-RU" sz="900" i="1" spc="-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i="1" spc="-10" dirty="0">
                          <a:effectLst/>
                          <a:latin typeface="Times New Roman"/>
                          <a:ea typeface="Times New Roman"/>
                        </a:rPr>
                        <a:t>процедур,</a:t>
                      </a:r>
                      <a:r>
                        <a:rPr lang="ru-RU" sz="900" i="1" spc="-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i="1" spc="-10" dirty="0">
                          <a:effectLst/>
                          <a:latin typeface="Times New Roman"/>
                          <a:ea typeface="Times New Roman"/>
                        </a:rPr>
                        <a:t>которые помогают</a:t>
                      </a:r>
                      <a:r>
                        <a:rPr lang="ru-RU" sz="900" i="1" dirty="0">
                          <a:effectLst/>
                          <a:latin typeface="Times New Roman"/>
                          <a:ea typeface="Times New Roman"/>
                        </a:rPr>
                        <a:t>		</a:t>
                      </a:r>
                      <a:r>
                        <a:rPr lang="ru-RU" sz="900" i="1" spc="-10" dirty="0">
                          <a:effectLst/>
                          <a:latin typeface="Times New Roman"/>
                          <a:ea typeface="Times New Roman"/>
                        </a:rPr>
                        <a:t>поддержать</a:t>
                      </a:r>
                      <a:r>
                        <a:rPr lang="ru-RU" sz="900" i="1" dirty="0">
                          <a:effectLst/>
                          <a:latin typeface="Times New Roman"/>
                          <a:ea typeface="Times New Roman"/>
                        </a:rPr>
                        <a:t>		</a:t>
                      </a:r>
                      <a:r>
                        <a:rPr lang="ru-RU" sz="900" i="1" spc="-20" dirty="0">
                          <a:effectLst/>
                          <a:latin typeface="Times New Roman"/>
                          <a:ea typeface="Times New Roman"/>
                        </a:rPr>
                        <a:t>мотивацию </a:t>
                      </a:r>
                      <a:r>
                        <a:rPr lang="ru-RU" sz="900" i="1" dirty="0">
                          <a:effectLst/>
                          <a:latin typeface="Times New Roman"/>
                          <a:ea typeface="Times New Roman"/>
                        </a:rPr>
                        <a:t>обучающихся к получению знаний, налаживанию позитивных межличностных отношений в </a:t>
                      </a:r>
                      <a:r>
                        <a:rPr lang="ru-RU" sz="900" i="1" spc="-10" dirty="0">
                          <a:effectLst/>
                          <a:latin typeface="Times New Roman"/>
                          <a:ea typeface="Times New Roman"/>
                        </a:rPr>
                        <a:t>классе,</a:t>
                      </a:r>
                      <a:r>
                        <a:rPr lang="ru-RU" sz="900" i="1" dirty="0"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900" i="1" spc="-10" dirty="0">
                          <a:effectLst/>
                          <a:latin typeface="Times New Roman"/>
                          <a:ea typeface="Times New Roman"/>
                        </a:rPr>
                        <a:t>помогают</a:t>
                      </a:r>
                      <a:r>
                        <a:rPr lang="ru-RU" sz="900" i="1" dirty="0"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900" i="1" spc="-20" dirty="0">
                          <a:effectLst/>
                          <a:latin typeface="Times New Roman"/>
                          <a:ea typeface="Times New Roman"/>
                        </a:rPr>
                        <a:t>установлению </a:t>
                      </a:r>
                      <a:r>
                        <a:rPr lang="ru-RU" sz="900" i="1" dirty="0">
                          <a:effectLst/>
                          <a:latin typeface="Times New Roman"/>
                          <a:ea typeface="Times New Roman"/>
                        </a:rPr>
                        <a:t>доброжелательной атмосферы во время урока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454025" lvl="0" algn="r">
              <a:spcBef>
                <a:spcPts val="370"/>
              </a:spcBef>
              <a:spcAft>
                <a:spcPts val="0"/>
              </a:spcAft>
              <a:buSzPts val="1300"/>
              <a:tabLst>
                <a:tab pos="403860" algn="l"/>
                <a:tab pos="1501140" algn="l"/>
                <a:tab pos="3322320" algn="l"/>
                <a:tab pos="5102225" algn="l"/>
                <a:tab pos="6595745" algn="l"/>
              </a:tabLst>
            </a:pPr>
            <a:r>
              <a:rPr lang="ru-RU" sz="1200" dirty="0">
                <a:effectLst/>
                <a:latin typeface="Times New Roman"/>
                <a:ea typeface="Times New Roman"/>
              </a:rPr>
              <a:t>Учет</a:t>
            </a:r>
            <a:r>
              <a:rPr lang="ru-RU" sz="1200" spc="190" dirty="0">
                <a:effectLst/>
                <a:latin typeface="Times New Roman"/>
                <a:ea typeface="Times New Roman"/>
              </a:rPr>
              <a:t>  </a:t>
            </a:r>
            <a:r>
              <a:rPr lang="ru-RU" sz="1200" dirty="0">
                <a:effectLst/>
                <a:latin typeface="Times New Roman"/>
                <a:ea typeface="Times New Roman"/>
              </a:rPr>
              <a:t>рабочей</a:t>
            </a:r>
            <a:r>
              <a:rPr lang="ru-RU" sz="1200" spc="180" dirty="0">
                <a:effectLst/>
                <a:latin typeface="Times New Roman"/>
                <a:ea typeface="Times New Roman"/>
              </a:rPr>
              <a:t>  </a:t>
            </a:r>
            <a:r>
              <a:rPr lang="ru-RU" sz="1200" dirty="0">
                <a:effectLst/>
                <a:latin typeface="Times New Roman"/>
                <a:ea typeface="Times New Roman"/>
              </a:rPr>
              <a:t>программы</a:t>
            </a:r>
            <a:r>
              <a:rPr lang="ru-RU" sz="1200" spc="180" dirty="0">
                <a:effectLst/>
                <a:latin typeface="Times New Roman"/>
                <a:ea typeface="Times New Roman"/>
              </a:rPr>
              <a:t>  </a:t>
            </a:r>
            <a:r>
              <a:rPr lang="ru-RU" sz="1200" dirty="0">
                <a:effectLst/>
                <a:latin typeface="Times New Roman"/>
                <a:ea typeface="Times New Roman"/>
              </a:rPr>
              <a:t>воспитания</a:t>
            </a:r>
            <a:r>
              <a:rPr lang="ru-RU" sz="1200" spc="180" dirty="0">
                <a:effectLst/>
                <a:latin typeface="Times New Roman"/>
                <a:ea typeface="Times New Roman"/>
              </a:rPr>
              <a:t>  </a:t>
            </a:r>
            <a:r>
              <a:rPr lang="ru-RU" sz="1200" dirty="0">
                <a:effectLst/>
                <a:latin typeface="Times New Roman"/>
                <a:ea typeface="Times New Roman"/>
              </a:rPr>
              <a:t>в</a:t>
            </a:r>
            <a:r>
              <a:rPr lang="ru-RU" sz="1200" spc="180" dirty="0">
                <a:effectLst/>
                <a:latin typeface="Times New Roman"/>
                <a:ea typeface="Times New Roman"/>
              </a:rPr>
              <a:t>  </a:t>
            </a:r>
            <a:r>
              <a:rPr lang="ru-RU" sz="1200" dirty="0">
                <a:effectLst/>
                <a:latin typeface="Times New Roman"/>
                <a:ea typeface="Times New Roman"/>
              </a:rPr>
              <a:t>разделе</a:t>
            </a:r>
            <a:r>
              <a:rPr lang="ru-RU" sz="1200" spc="180" dirty="0">
                <a:effectLst/>
                <a:latin typeface="Times New Roman"/>
                <a:ea typeface="Times New Roman"/>
              </a:rPr>
              <a:t>  </a:t>
            </a:r>
            <a:r>
              <a:rPr lang="ru-RU" sz="1200" dirty="0">
                <a:effectLst/>
                <a:latin typeface="Times New Roman"/>
                <a:ea typeface="Times New Roman"/>
              </a:rPr>
              <a:t>«Содержание</a:t>
            </a:r>
            <a:r>
              <a:rPr lang="ru-RU" sz="1200" spc="180" dirty="0">
                <a:effectLst/>
                <a:latin typeface="Times New Roman"/>
                <a:ea typeface="Times New Roman"/>
              </a:rPr>
              <a:t>  </a:t>
            </a:r>
            <a:r>
              <a:rPr lang="ru-RU" sz="1200" dirty="0">
                <a:effectLst/>
                <a:latin typeface="Times New Roman"/>
                <a:ea typeface="Times New Roman"/>
              </a:rPr>
              <a:t>учебного</a:t>
            </a:r>
            <a:r>
              <a:rPr lang="ru-RU" sz="1200" spc="180" dirty="0">
                <a:effectLst/>
                <a:latin typeface="Times New Roman"/>
                <a:ea typeface="Times New Roman"/>
              </a:rPr>
              <a:t>  </a:t>
            </a:r>
            <a:r>
              <a:rPr lang="ru-RU" sz="1200" dirty="0">
                <a:effectLst/>
                <a:latin typeface="Times New Roman"/>
                <a:ea typeface="Times New Roman"/>
              </a:rPr>
              <a:t>предмета,</a:t>
            </a:r>
            <a:r>
              <a:rPr lang="ru-RU" sz="1200" spc="400" dirty="0">
                <a:effectLst/>
                <a:latin typeface="Times New Roman"/>
                <a:ea typeface="Times New Roman"/>
              </a:rPr>
              <a:t> </a:t>
            </a:r>
            <a:r>
              <a:rPr lang="ru-RU" sz="1200" dirty="0">
                <a:effectLst/>
                <a:latin typeface="Times New Roman"/>
                <a:ea typeface="Times New Roman"/>
              </a:rPr>
              <a:t>курса,</a:t>
            </a:r>
            <a:r>
              <a:rPr lang="ru-RU" sz="1200" spc="400" dirty="0">
                <a:effectLst/>
                <a:latin typeface="Times New Roman"/>
                <a:ea typeface="Times New Roman"/>
              </a:rPr>
              <a:t> </a:t>
            </a:r>
            <a:r>
              <a:rPr lang="ru-RU" sz="1200" dirty="0">
                <a:effectLst/>
                <a:latin typeface="Times New Roman"/>
                <a:ea typeface="Times New Roman"/>
              </a:rPr>
              <a:t>модуля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073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030914"/>
              </p:ext>
            </p:extLst>
          </p:nvPr>
        </p:nvGraphicFramePr>
        <p:xfrm>
          <a:off x="457201" y="1417637"/>
          <a:ext cx="8507288" cy="48196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5463"/>
                <a:gridCol w="2395956"/>
                <a:gridCol w="1350681"/>
                <a:gridCol w="1943859"/>
                <a:gridCol w="2281329"/>
              </a:tblGrid>
              <a:tr h="1436910">
                <a:tc>
                  <a:txBody>
                    <a:bodyPr/>
                    <a:lstStyle/>
                    <a:p>
                      <a:pPr marL="45085" marR="15240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200" b="1" spc="-20" dirty="0">
                          <a:effectLst/>
                          <a:latin typeface="Times New Roman"/>
                          <a:ea typeface="Times New Roman"/>
                        </a:rPr>
                        <a:t>п/п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-10" dirty="0">
                          <a:effectLst/>
                          <a:latin typeface="Times New Roman"/>
                          <a:ea typeface="Times New Roman"/>
                        </a:rPr>
                        <a:t>Тема/раздел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 marR="4000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-10">
                          <a:effectLst/>
                          <a:latin typeface="Times New Roman"/>
                          <a:ea typeface="Times New Roman"/>
                        </a:rPr>
                        <a:t>Количество часов, </a:t>
                      </a: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отводимых</a:t>
                      </a:r>
                      <a:r>
                        <a:rPr lang="ru-RU" sz="1200" b="1" spc="-3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b="1" spc="-10">
                          <a:effectLst/>
                          <a:latin typeface="Times New Roman"/>
                          <a:ea typeface="Times New Roman"/>
                        </a:rPr>
                        <a:t>освоение</a:t>
                      </a:r>
                      <a:r>
                        <a:rPr lang="ru-RU" sz="1200" b="1" spc="20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spc="-20">
                          <a:effectLst/>
                          <a:latin typeface="Times New Roman"/>
                          <a:ea typeface="Times New Roman"/>
                        </a:rPr>
                        <a:t>темы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3619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-10">
                          <a:effectLst/>
                          <a:latin typeface="Times New Roman"/>
                          <a:ea typeface="Times New Roman"/>
                        </a:rPr>
                        <a:t>Электронные</a:t>
                      </a:r>
                      <a:r>
                        <a:rPr lang="ru-RU" sz="1200" b="1" spc="20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spc="-20">
                          <a:effectLst/>
                          <a:latin typeface="Times New Roman"/>
                          <a:ea typeface="Times New Roman"/>
                        </a:rPr>
                        <a:t>учебно­методические </a:t>
                      </a:r>
                      <a:r>
                        <a:rPr lang="ru-RU" sz="1200" b="1" spc="-10">
                          <a:effectLst/>
                          <a:latin typeface="Times New Roman"/>
                          <a:ea typeface="Times New Roman"/>
                        </a:rPr>
                        <a:t>материалы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40640">
                        <a:spcBef>
                          <a:spcPts val="340"/>
                        </a:spcBef>
                        <a:spcAft>
                          <a:spcPts val="0"/>
                        </a:spcAft>
                        <a:tabLst>
                          <a:tab pos="969645" algn="l"/>
                        </a:tabLst>
                      </a:pPr>
                      <a:r>
                        <a:rPr lang="ru-RU" sz="1200" b="1" spc="-10">
                          <a:effectLst/>
                          <a:latin typeface="Times New Roman"/>
                          <a:ea typeface="Times New Roman"/>
                        </a:rPr>
                        <a:t>Форма</a:t>
                      </a: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1200" b="1" spc="-20">
                          <a:effectLst/>
                          <a:latin typeface="Times New Roman"/>
                          <a:ea typeface="Times New Roman"/>
                        </a:rPr>
                        <a:t>реализации </a:t>
                      </a:r>
                      <a:r>
                        <a:rPr lang="ru-RU" sz="1200" b="1" spc="-10">
                          <a:effectLst/>
                          <a:latin typeface="Times New Roman"/>
                          <a:ea typeface="Times New Roman"/>
                        </a:rPr>
                        <a:t>воспитательного </a:t>
                      </a: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потенциала темы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635">
                <a:tc>
                  <a:txBody>
                    <a:bodyPr/>
                    <a:lstStyle/>
                    <a:p>
                      <a:pPr marL="45085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 marR="38100" algn="just">
                        <a:spcBef>
                          <a:spcPts val="305"/>
                        </a:spcBef>
                        <a:spcAft>
                          <a:spcPts val="0"/>
                        </a:spcAft>
                        <a:tabLst>
                          <a:tab pos="1233805" algn="l"/>
                          <a:tab pos="1471295" algn="l"/>
                        </a:tabLs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Повторение</a:t>
                      </a:r>
                      <a:r>
                        <a:rPr lang="ru-RU" sz="1200" i="1" spc="-7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изученного</a:t>
                      </a:r>
                      <a:r>
                        <a:rPr lang="ru-RU" sz="1200" i="1" spc="-7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200" i="1" spc="-7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6- м классе. Множество </a:t>
                      </a:r>
                      <a:r>
                        <a:rPr lang="ru-RU" sz="1200" i="1" spc="-10" dirty="0">
                          <a:effectLst/>
                          <a:latin typeface="Times New Roman"/>
                          <a:ea typeface="Times New Roman"/>
                        </a:rPr>
                        <a:t>рациональных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		</a:t>
                      </a:r>
                      <a:r>
                        <a:rPr lang="ru-RU" sz="1200" i="1" spc="-20" dirty="0">
                          <a:effectLst/>
                          <a:latin typeface="Times New Roman"/>
                          <a:ea typeface="Times New Roman"/>
                        </a:rPr>
                        <a:t>чисел.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Сравнение рациональных </a:t>
                      </a:r>
                      <a:r>
                        <a:rPr lang="ru-RU" sz="1200" i="1" spc="-10" dirty="0">
                          <a:effectLst/>
                          <a:latin typeface="Times New Roman"/>
                          <a:ea typeface="Times New Roman"/>
                        </a:rPr>
                        <a:t>чисел.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1200" i="1" spc="-20" dirty="0">
                          <a:effectLst/>
                          <a:latin typeface="Times New Roman"/>
                          <a:ea typeface="Times New Roman"/>
                        </a:rPr>
                        <a:t>Числовые </a:t>
                      </a:r>
                      <a:r>
                        <a:rPr lang="ru-RU" sz="1200" i="1" spc="-10" dirty="0">
                          <a:effectLst/>
                          <a:latin typeface="Times New Roman"/>
                          <a:ea typeface="Times New Roman"/>
                        </a:rPr>
                        <a:t>выражения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36195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</a:rPr>
                        <a:t>Электронные</a:t>
                      </a:r>
                      <a:r>
                        <a:rPr lang="ru-RU" sz="1200" i="1" spc="7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</a:rPr>
                        <a:t>учебник и задачник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40640">
                        <a:spcBef>
                          <a:spcPts val="305"/>
                        </a:spcBef>
                        <a:spcAft>
                          <a:spcPts val="0"/>
                        </a:spcAft>
                        <a:tabLst>
                          <a:tab pos="1403985" algn="l"/>
                        </a:tabLst>
                      </a:pPr>
                      <a:r>
                        <a:rPr lang="ru-RU" sz="1200" i="1" spc="-10">
                          <a:effectLst/>
                          <a:latin typeface="Times New Roman"/>
                          <a:ea typeface="Times New Roman"/>
                        </a:rPr>
                        <a:t>Использование воспитательных возможностей </a:t>
                      </a: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</a:rPr>
                        <a:t>содержания</a:t>
                      </a:r>
                      <a:r>
                        <a:rPr lang="ru-RU" sz="1200" i="1" spc="35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</a:rPr>
                        <a:t>темы</a:t>
                      </a:r>
                      <a:r>
                        <a:rPr lang="ru-RU" sz="1200" i="1" spc="35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</a:rPr>
                        <a:t>через </a:t>
                      </a:r>
                      <a:r>
                        <a:rPr lang="ru-RU" sz="1200" i="1" spc="-10">
                          <a:effectLst/>
                          <a:latin typeface="Times New Roman"/>
                          <a:ea typeface="Times New Roman"/>
                        </a:rPr>
                        <a:t>подбор</a:t>
                      </a:r>
                      <a:r>
                        <a:rPr lang="ru-RU" sz="1200" i="1" spc="20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i="1" spc="-10">
                          <a:effectLst/>
                          <a:latin typeface="Times New Roman"/>
                          <a:ea typeface="Times New Roman"/>
                        </a:rPr>
                        <a:t>соответствующих</a:t>
                      </a: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1200" i="1" spc="-20">
                          <a:effectLst/>
                          <a:latin typeface="Times New Roman"/>
                          <a:ea typeface="Times New Roman"/>
                        </a:rPr>
                        <a:t>задач </a:t>
                      </a: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</a:rPr>
                        <a:t>для решения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4129">
                <a:tc>
                  <a:txBody>
                    <a:bodyPr/>
                    <a:lstStyle/>
                    <a:p>
                      <a:pPr marL="45085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</a:rPr>
                        <a:t>Способы</a:t>
                      </a:r>
                      <a:r>
                        <a:rPr lang="ru-RU" sz="1200" i="1" spc="-2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</a:rPr>
                        <a:t>решения</a:t>
                      </a:r>
                      <a:r>
                        <a:rPr lang="ru-RU" sz="1200" i="1" spc="-2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</a:rPr>
                        <a:t>числовых </a:t>
                      </a:r>
                      <a:r>
                        <a:rPr lang="ru-RU" sz="1200" i="1" spc="-10">
                          <a:effectLst/>
                          <a:latin typeface="Times New Roman"/>
                          <a:ea typeface="Times New Roman"/>
                        </a:rPr>
                        <a:t>выражений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36195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</a:rPr>
                        <a:t>Электронные</a:t>
                      </a:r>
                      <a:r>
                        <a:rPr lang="ru-RU" sz="1200" i="1" spc="7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</a:rPr>
                        <a:t>учебник и задачник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39370" algn="just">
                        <a:spcBef>
                          <a:spcPts val="305"/>
                        </a:spcBef>
                        <a:spcAft>
                          <a:spcPts val="0"/>
                        </a:spcAft>
                        <a:tabLst>
                          <a:tab pos="1550670" algn="l"/>
                        </a:tabLs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Включение в урок игровых </a:t>
                      </a:r>
                      <a:r>
                        <a:rPr lang="ru-RU" sz="1200" i="1" spc="-10" dirty="0">
                          <a:effectLst/>
                          <a:latin typeface="Times New Roman"/>
                          <a:ea typeface="Times New Roman"/>
                        </a:rPr>
                        <a:t>процедур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1200" i="1" spc="-25" dirty="0">
                          <a:effectLst/>
                          <a:latin typeface="Times New Roman"/>
                          <a:ea typeface="Times New Roman"/>
                        </a:rPr>
                        <a:t>для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3180" marR="41275" algn="just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поддержания мотивации обучающихся</a:t>
                      </a:r>
                      <a:r>
                        <a:rPr lang="ru-RU" sz="1200" i="1" spc="-6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1200" i="1" spc="-5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получению </a:t>
                      </a:r>
                      <a:r>
                        <a:rPr lang="ru-RU" sz="1200" i="1" spc="-10" dirty="0">
                          <a:effectLst/>
                          <a:latin typeface="Times New Roman"/>
                          <a:ea typeface="Times New Roman"/>
                        </a:rPr>
                        <a:t>знаний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	</a:t>
            </a:r>
            <a:r>
              <a:rPr lang="ru-RU" sz="1800" dirty="0"/>
              <a:t>Учет воспитательного компонента в тематическом планировании</a:t>
            </a:r>
          </a:p>
        </p:txBody>
      </p:sp>
    </p:spTree>
    <p:extLst>
      <p:ext uri="{BB962C8B-B14F-4D97-AF65-F5344CB8AC3E}">
        <p14:creationId xmlns:p14="http://schemas.microsoft.com/office/powerpoint/2010/main" val="28416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rot.info/uploads/posts/2021-01/thumbs/1611848224_43-p-fon-v-vide-bloknota-dlya-prezentatsii-5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0" t="3455" r="5069" b="4223"/>
          <a:stretch/>
        </p:blipFill>
        <p:spPr bwMode="auto">
          <a:xfrm>
            <a:off x="0" y="85086"/>
            <a:ext cx="9144000" cy="66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 rot="10800000" flipV="1">
            <a:off x="1475658" y="116632"/>
            <a:ext cx="7308304" cy="62478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cs typeface="Arial" pitchFamily="34" charset="0"/>
              </a:rPr>
              <a:t>Пояснительная записка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Конструктор рабочих программ по обновленным ФГОС 2021</a:t>
            </a:r>
            <a:r>
              <a:rPr lang="ru-RU" sz="1600" b="1" dirty="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cs typeface="Arial" pitchFamily="34" charset="0"/>
              </a:rPr>
            </a:br>
            <a:endParaRPr lang="ru-RU" sz="16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cs typeface="Arial" pitchFamily="34" charset="0"/>
              </a:rPr>
              <a:t>Обновленный ФГОС  в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водится в 1 и 5 классе.</a:t>
            </a:r>
            <a:r>
              <a:rPr lang="ru-RU" sz="1600" b="1" dirty="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Примерны рабочие программы (одобрены решением федерального учебно-методического объединения по общему образованию, протокол 3/21 от 27.09.2021 г.)по всем предметам расположены на сайте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cs typeface="Arial" pitchFamily="34" charset="0"/>
                <a:hlinkClick r:id="rId3"/>
              </a:rPr>
              <a:t>https://fgosreestr.ru</a:t>
            </a:r>
            <a:r>
              <a:rPr lang="en-US" sz="1600" b="1" dirty="0" smtClean="0">
                <a:solidFill>
                  <a:srgbClr val="000000"/>
                </a:solidFill>
                <a:cs typeface="Arial" pitchFamily="34" charset="0"/>
                <a:hlinkClick r:id="rId3"/>
              </a:rPr>
              <a:t>/</a:t>
            </a:r>
            <a:endParaRPr lang="ru-RU" sz="16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НО ЛУЧШЕ ПОЛЬЗОВАТЬСЯ КОНСТРУКТОРОМ РАБОЧИХ ПРОГРАММ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  Важно!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Учебники разные, а рабочая программа теперь будет одна для всех!</a:t>
            </a:r>
            <a:r>
              <a:rPr lang="ru-RU" sz="1600" b="1" dirty="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Темы между классами переставлять нельзя.</a:t>
            </a:r>
            <a:r>
              <a:rPr lang="ru-RU" sz="1600" b="1" dirty="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Внутри одного класса можно.</a:t>
            </a:r>
            <a:r>
              <a:rPr lang="ru-RU" sz="1600" b="1" dirty="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Новых учебников 1 сентября 2022 г пока не будет.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Что делать в переходный период 22-23 г?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Использовать любой учебник из действующего федерального перечня.</a:t>
            </a:r>
            <a:r>
              <a:rPr lang="ru-RU" sz="1600" b="1" dirty="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Отсутствующие темы брать из учебников других авторов (если они есть в школе), использовать конспекты занятий , электронные ресурсы, учебники в формате </a:t>
            </a:r>
            <a:r>
              <a:rPr lang="ru-RU" sz="1600" b="1" dirty="0" err="1" smtClean="0">
                <a:solidFill>
                  <a:srgbClr val="000000"/>
                </a:solidFill>
                <a:cs typeface="Arial" pitchFamily="34" charset="0"/>
              </a:rPr>
              <a:t>pdf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, делать распечатки электронных версий рабочих тетрадей , можно организовать проектно-исследовательскую деятельность по изучению нового материала по разным источникам и т. д</a:t>
            </a:r>
            <a:endParaRPr lang="ru-RU" sz="16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052" name="Picture 4" descr="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-164465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-12334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📗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-95885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-27305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1116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95885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800" y="1481138"/>
            <a:ext cx="8076404" cy="452596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>
                <a:solidFill>
                  <a:srgbClr val="C00000"/>
                </a:solidFill>
                <a:effectLst/>
                <a:latin typeface="Open Sans"/>
              </a:rPr>
              <a:t>Единый информационный ресурс </a:t>
            </a:r>
            <a:r>
              <a:rPr lang="en-US" b="0" dirty="0">
                <a:solidFill>
                  <a:srgbClr val="C00000"/>
                </a:solidFill>
                <a:effectLst/>
                <a:latin typeface="Open Sans"/>
              </a:rPr>
              <a:t>edsoo.ru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543" y="4293109"/>
            <a:ext cx="4122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274E13"/>
                </a:solidFill>
                <a:latin typeface="times" panose="02020603050405020304" pitchFamily="18" charset="0"/>
              </a:rPr>
              <a:t>Примерные рабочие программы одобрены решением федерального учебно-методического объединения по общему образованию, протокол 3/21 от 27.09.2021 г.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4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R="175895" indent="123380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Обновленный ФГОС ООО не имеет принципиальных отличий</a:t>
            </a:r>
            <a:r>
              <a:rPr lang="ru-RU" b="1" spc="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действующего в настоящее время ФГОС ООО 2009 года.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Во-первых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сохранена концепция ФГОС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ее основе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прежнему лежит  - системно-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деятельностный</a:t>
            </a:r>
            <a:r>
              <a:rPr lang="ru-RU" spc="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подход.</a:t>
            </a:r>
            <a:r>
              <a:rPr lang="ru-RU" spc="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pc="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Во-вторых,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остались без изменений обязательные для изучения учебные предметы учебного плана основного общего образования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266" name="Picture 2" descr="Единый информационный ресурс edsoo.ru &#10;&#10;Размещение методических материалов,&#10;К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8"/>
            <a:ext cx="8784976" cy="573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0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58177" y="1451226"/>
            <a:ext cx="7028635" cy="52569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docshapegroup259"/>
          <p:cNvGrpSpPr>
            <a:grpSpLocks/>
          </p:cNvGrpSpPr>
          <p:nvPr/>
        </p:nvGrpSpPr>
        <p:grpSpPr bwMode="auto">
          <a:xfrm>
            <a:off x="0" y="-27296"/>
            <a:ext cx="9132888" cy="6984688"/>
            <a:chOff x="0" y="1214"/>
            <a:chExt cx="16840" cy="9472"/>
          </a:xfrm>
        </p:grpSpPr>
        <p:sp>
          <p:nvSpPr>
            <p:cNvPr id="5" name="docshape260"/>
            <p:cNvSpPr>
              <a:spLocks/>
            </p:cNvSpPr>
            <p:nvPr/>
          </p:nvSpPr>
          <p:spPr bwMode="auto">
            <a:xfrm>
              <a:off x="14054" y="1214"/>
              <a:ext cx="2786" cy="8175"/>
            </a:xfrm>
            <a:custGeom>
              <a:avLst/>
              <a:gdLst>
                <a:gd name="T0" fmla="+- 0 16840 14054"/>
                <a:gd name="T1" fmla="*/ T0 w 2786"/>
                <a:gd name="T2" fmla="+- 0 9388 1214"/>
                <a:gd name="T3" fmla="*/ 9388 h 8175"/>
                <a:gd name="T4" fmla="+- 0 14054 14054"/>
                <a:gd name="T5" fmla="*/ T4 w 2786"/>
                <a:gd name="T6" fmla="+- 0 1214 1214"/>
                <a:gd name="T7" fmla="*/ 1214 h 8175"/>
                <a:gd name="T8" fmla="+- 0 16840 14054"/>
                <a:gd name="T9" fmla="*/ T8 w 2786"/>
                <a:gd name="T10" fmla="+- 0 1214 1214"/>
                <a:gd name="T11" fmla="*/ 1214 h 8175"/>
                <a:gd name="T12" fmla="+- 0 16840 14054"/>
                <a:gd name="T13" fmla="*/ T12 w 2786"/>
                <a:gd name="T14" fmla="+- 0 9388 1214"/>
                <a:gd name="T15" fmla="*/ 9388 h 81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786" h="8175">
                  <a:moveTo>
                    <a:pt x="2786" y="8174"/>
                  </a:moveTo>
                  <a:lnTo>
                    <a:pt x="0" y="0"/>
                  </a:lnTo>
                  <a:lnTo>
                    <a:pt x="2786" y="0"/>
                  </a:lnTo>
                  <a:lnTo>
                    <a:pt x="2786" y="8174"/>
                  </a:lnTo>
                  <a:close/>
                </a:path>
              </a:pathLst>
            </a:custGeom>
            <a:solidFill>
              <a:srgbClr val="F8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docshape261"/>
            <p:cNvSpPr>
              <a:spLocks/>
            </p:cNvSpPr>
            <p:nvPr/>
          </p:nvSpPr>
          <p:spPr bwMode="auto">
            <a:xfrm>
              <a:off x="14054" y="2511"/>
              <a:ext cx="2786" cy="8175"/>
            </a:xfrm>
            <a:custGeom>
              <a:avLst/>
              <a:gdLst>
                <a:gd name="T0" fmla="+- 0 16840 14054"/>
                <a:gd name="T1" fmla="*/ T0 w 2786"/>
                <a:gd name="T2" fmla="+- 0 10686 2512"/>
                <a:gd name="T3" fmla="*/ 10686 h 8175"/>
                <a:gd name="T4" fmla="+- 0 14054 14054"/>
                <a:gd name="T5" fmla="*/ T4 w 2786"/>
                <a:gd name="T6" fmla="+- 0 10686 2512"/>
                <a:gd name="T7" fmla="*/ 10686 h 8175"/>
                <a:gd name="T8" fmla="+- 0 16840 14054"/>
                <a:gd name="T9" fmla="*/ T8 w 2786"/>
                <a:gd name="T10" fmla="+- 0 2512 2512"/>
                <a:gd name="T11" fmla="*/ 2512 h 8175"/>
                <a:gd name="T12" fmla="+- 0 16840 14054"/>
                <a:gd name="T13" fmla="*/ T12 w 2786"/>
                <a:gd name="T14" fmla="+- 0 10686 2512"/>
                <a:gd name="T15" fmla="*/ 10686 h 81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786" h="8175">
                  <a:moveTo>
                    <a:pt x="2786" y="8174"/>
                  </a:moveTo>
                  <a:lnTo>
                    <a:pt x="0" y="8174"/>
                  </a:lnTo>
                  <a:lnTo>
                    <a:pt x="2786" y="0"/>
                  </a:lnTo>
                  <a:lnTo>
                    <a:pt x="2786" y="8174"/>
                  </a:lnTo>
                  <a:close/>
                </a:path>
              </a:pathLst>
            </a:custGeom>
            <a:solidFill>
              <a:srgbClr val="CD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293" name="docshape26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7" y="1361"/>
              <a:ext cx="972" cy="1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docshape26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89"/>
              <a:ext cx="7999" cy="6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docshape26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" y="1424"/>
              <a:ext cx="9438" cy="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docshape26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8682"/>
              <a:ext cx="14455" cy="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496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10317"/>
          <p:cNvGrpSpPr/>
          <p:nvPr/>
        </p:nvGrpSpPr>
        <p:grpSpPr>
          <a:xfrm>
            <a:off x="608647" y="441011"/>
            <a:ext cx="9384789" cy="6039901"/>
            <a:chOff x="0" y="0"/>
            <a:chExt cx="9384879" cy="6040186"/>
          </a:xfrm>
        </p:grpSpPr>
        <p:pic>
          <p:nvPicPr>
            <p:cNvPr id="5" name="Picture 168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092833" cy="952652"/>
            </a:xfrm>
            <a:prstGeom prst="rect">
              <a:avLst/>
            </a:prstGeom>
          </p:spPr>
        </p:pic>
        <p:pic>
          <p:nvPicPr>
            <p:cNvPr id="6" name="Picture 169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88569" y="834288"/>
              <a:ext cx="7514844" cy="5141976"/>
            </a:xfrm>
            <a:prstGeom prst="rect">
              <a:avLst/>
            </a:prstGeom>
          </p:spPr>
        </p:pic>
        <p:pic>
          <p:nvPicPr>
            <p:cNvPr id="7" name="Picture 169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83959" y="1029767"/>
              <a:ext cx="6926326" cy="4553458"/>
            </a:xfrm>
            <a:prstGeom prst="rect">
              <a:avLst/>
            </a:prstGeom>
          </p:spPr>
        </p:pic>
        <p:sp>
          <p:nvSpPr>
            <p:cNvPr id="8" name="Rectangle 10313"/>
            <p:cNvSpPr/>
            <p:nvPr/>
          </p:nvSpPr>
          <p:spPr>
            <a:xfrm>
              <a:off x="1619961" y="5765191"/>
              <a:ext cx="740301" cy="2749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hlinkClick r:id="rId5"/>
                </a:rPr>
                <a:t>https:/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10314"/>
            <p:cNvSpPr/>
            <p:nvPr/>
          </p:nvSpPr>
          <p:spPr>
            <a:xfrm>
              <a:off x="2176579" y="5765191"/>
              <a:ext cx="104215" cy="2749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hlinkClick r:id="rId5"/>
                </a:rPr>
                <a:t>/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315"/>
            <p:cNvSpPr/>
            <p:nvPr/>
          </p:nvSpPr>
          <p:spPr>
            <a:xfrm>
              <a:off x="2251151" y="5765191"/>
              <a:ext cx="4388889" cy="2749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hlinkClick r:id="rId5"/>
                </a:rPr>
                <a:t>edsoo.ru/Primernie_rabochie_progra.ht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316"/>
            <p:cNvSpPr/>
            <p:nvPr/>
          </p:nvSpPr>
          <p:spPr>
            <a:xfrm>
              <a:off x="5551068" y="5765191"/>
              <a:ext cx="215718" cy="2749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hlinkClick r:id="rId5"/>
                </a:rPr>
                <a:t>m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696"/>
            <p:cNvSpPr/>
            <p:nvPr/>
          </p:nvSpPr>
          <p:spPr>
            <a:xfrm>
              <a:off x="5714060" y="5765191"/>
              <a:ext cx="61017" cy="2749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697"/>
            <p:cNvSpPr/>
            <p:nvPr/>
          </p:nvSpPr>
          <p:spPr>
            <a:xfrm>
              <a:off x="5764352" y="5765191"/>
              <a:ext cx="61017" cy="2749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699"/>
            <p:cNvSpPr/>
            <p:nvPr/>
          </p:nvSpPr>
          <p:spPr>
            <a:xfrm>
              <a:off x="2626055" y="466745"/>
              <a:ext cx="937653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98480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ФГОС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700"/>
            <p:cNvSpPr/>
            <p:nvPr/>
          </p:nvSpPr>
          <p:spPr>
            <a:xfrm>
              <a:off x="3330143" y="466745"/>
              <a:ext cx="152019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98480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–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701"/>
            <p:cNvSpPr/>
            <p:nvPr/>
          </p:nvSpPr>
          <p:spPr>
            <a:xfrm>
              <a:off x="3444443" y="417881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98480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02"/>
            <p:cNvSpPr/>
            <p:nvPr/>
          </p:nvSpPr>
          <p:spPr>
            <a:xfrm>
              <a:off x="3500831" y="466745"/>
              <a:ext cx="5884048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98480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обновлѐнный инструмент, облегчающий и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03"/>
            <p:cNvSpPr/>
            <p:nvPr/>
          </p:nvSpPr>
          <p:spPr>
            <a:xfrm>
              <a:off x="4824044" y="741065"/>
              <a:ext cx="4049178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98480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улучшающий работу учителя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704"/>
            <p:cNvSpPr/>
            <p:nvPr/>
          </p:nvSpPr>
          <p:spPr>
            <a:xfrm>
              <a:off x="7869632" y="692201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98480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5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274E13"/>
                </a:solidFill>
                <a:latin typeface="verdana" panose="020B0604030504040204" pitchFamily="34" charset="0"/>
              </a:rPr>
              <a:t>Рабочие программы.</a:t>
            </a:r>
            <a:r>
              <a:rPr lang="ru-RU" dirty="0">
                <a:solidFill>
                  <a:srgbClr val="274E13"/>
                </a:solidFill>
                <a:latin typeface="verdana" panose="020B0604030504040204" pitchFamily="34" charset="0"/>
              </a:rPr>
              <a:t> </a:t>
            </a:r>
            <a:endParaRPr lang="ru-RU" dirty="0" smtClean="0">
              <a:solidFill>
                <a:srgbClr val="274E13"/>
              </a:solidFill>
              <a:latin typeface="verdana" panose="020B0604030504040204" pitchFamily="34" charset="0"/>
            </a:endParaRPr>
          </a:p>
          <a:p>
            <a:r>
              <a:rPr lang="ru-RU" dirty="0" smtClean="0">
                <a:solidFill>
                  <a:srgbClr val="274E13"/>
                </a:solidFill>
                <a:latin typeface="verdana" panose="020B0604030504040204" pitchFamily="34" charset="0"/>
              </a:rPr>
              <a:t>Для </a:t>
            </a:r>
            <a:r>
              <a:rPr lang="ru-RU" dirty="0">
                <a:solidFill>
                  <a:srgbClr val="274E13"/>
                </a:solidFill>
                <a:latin typeface="verdana" panose="020B0604030504040204" pitchFamily="34" charset="0"/>
              </a:rPr>
              <a:t>создания рабочей программы по предмету предлагают использовать </a:t>
            </a:r>
            <a:r>
              <a:rPr lang="ru-RU" b="1" u="sng" dirty="0">
                <a:solidFill>
                  <a:srgbClr val="274E13"/>
                </a:solidFill>
                <a:latin typeface="verdana" panose="020B0604030504040204" pitchFamily="34" charset="0"/>
              </a:rPr>
              <a:t>Конструктор рабочих программ</a:t>
            </a:r>
            <a:r>
              <a:rPr lang="ru-RU" dirty="0">
                <a:solidFill>
                  <a:srgbClr val="274E13"/>
                </a:solidFill>
                <a:latin typeface="verdana" panose="020B0604030504040204" pitchFamily="34" charset="0"/>
              </a:rPr>
              <a:t>. 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i="1" dirty="0">
                <a:solidFill>
                  <a:srgbClr val="274E13"/>
                </a:solidFill>
                <a:latin typeface="times" panose="02020603050405020304" pitchFamily="18" charset="0"/>
              </a:rPr>
              <a:t>«Конструктор рабочих программ» – удобный бесплатный онлайн-сервис для быстрого создания рабочих программ по учебным предметам. 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i="1" dirty="0">
                <a:solidFill>
                  <a:srgbClr val="274E13"/>
                </a:solidFill>
                <a:latin typeface="times" panose="02020603050405020304" pitchFamily="18" charset="0"/>
              </a:rPr>
              <a:t>«Конструктором рабочих программ» смогут пользоваться учителя</a:t>
            </a:r>
            <a:br>
              <a:rPr lang="ru-RU" i="1" dirty="0">
                <a:solidFill>
                  <a:srgbClr val="274E13"/>
                </a:solidFill>
                <a:latin typeface="times" panose="02020603050405020304" pitchFamily="18" charset="0"/>
              </a:rPr>
            </a:br>
            <a:r>
              <a:rPr lang="ru-RU" i="1" dirty="0">
                <a:solidFill>
                  <a:srgbClr val="274E13"/>
                </a:solidFill>
                <a:latin typeface="times" panose="02020603050405020304" pitchFamily="18" charset="0"/>
              </a:rPr>
              <a:t>1-4 и 5-9 классов, завучи, руководители образовательных организаций, родители (законные представители) обучающихся</a:t>
            </a:r>
            <a:r>
              <a:rPr lang="ru-RU" i="1" dirty="0" smtClean="0">
                <a:solidFill>
                  <a:srgbClr val="274E13"/>
                </a:solidFill>
                <a:latin typeface="times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rot.info/uploads/posts/2021-01/thumbs/1611848224_43-p-fon-v-vide-bloknota-dlya-prezentatsii-5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0" t="3455" r="5069" b="4223"/>
          <a:stretch/>
        </p:blipFill>
        <p:spPr bwMode="auto">
          <a:xfrm>
            <a:off x="0" y="85086"/>
            <a:ext cx="9144000" cy="66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7638" y="716529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a typeface="Times New Roman"/>
              </a:rPr>
              <a:t>Онлайн-сервис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a typeface="Times New Roman"/>
              </a:rPr>
              <a:t> «Конструктор рабочих программ»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121" y="1891805"/>
            <a:ext cx="250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https://edsoo.ru/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0778" y="285920"/>
            <a:ext cx="7083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ea typeface="Times New Roman"/>
              </a:rPr>
              <a:t>«Единое содержание общего образования»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3" t="8804" r="2548" b="20244"/>
          <a:stretch/>
        </p:blipFill>
        <p:spPr bwMode="auto">
          <a:xfrm>
            <a:off x="1520778" y="2564904"/>
            <a:ext cx="713334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9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rot.info/uploads/posts/2021-01/thumbs/1611848224_43-p-fon-v-vide-bloknota-dlya-prezentatsii-5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0" t="3455" r="5069" b="4223"/>
          <a:stretch/>
        </p:blipFill>
        <p:spPr bwMode="auto">
          <a:xfrm>
            <a:off x="8288" y="70604"/>
            <a:ext cx="9144000" cy="66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404664"/>
            <a:ext cx="6696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КОНСТРУКТОР РАБОЧИХ ПРОГРАММ - </a:t>
            </a:r>
            <a:r>
              <a:rPr lang="ru-RU" sz="2800" b="1" dirty="0" smtClean="0">
                <a:solidFill>
                  <a:prstClr val="black"/>
                </a:solidFill>
              </a:rPr>
              <a:t>это</a:t>
            </a:r>
            <a:r>
              <a:rPr lang="ru-RU" sz="2800" b="1" dirty="0">
                <a:solidFill>
                  <a:prstClr val="black"/>
                </a:solidFill>
              </a:rPr>
              <a:t> инновационная интерактивная среда проектирования рабочих программ, предназначенная педагогам общеобразовательных школ, гимназий и </a:t>
            </a:r>
            <a:r>
              <a:rPr lang="ru-RU" sz="2800" b="1" dirty="0" smtClean="0">
                <a:solidFill>
                  <a:prstClr val="black"/>
                </a:solidFill>
              </a:rPr>
              <a:t>лицеев.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Данная </a:t>
            </a:r>
            <a:r>
              <a:rPr lang="ru-RU" sz="2800" b="1" dirty="0">
                <a:solidFill>
                  <a:prstClr val="black"/>
                </a:solidFill>
              </a:rPr>
              <a:t>среда позволяет создавать рабочие программы для всех классов, по любым предметам.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0208" y="4374982"/>
            <a:ext cx="3339005" cy="224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2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278836"/>
              </p:ext>
            </p:extLst>
          </p:nvPr>
        </p:nvGraphicFramePr>
        <p:xfrm>
          <a:off x="539552" y="260649"/>
          <a:ext cx="8208912" cy="6336704"/>
        </p:xfrm>
        <a:graphic>
          <a:graphicData uri="http://schemas.openxmlformats.org/drawingml/2006/table">
            <a:tbl>
              <a:tblPr firstRow="1" firstCol="1" bandRow="1"/>
              <a:tblGrid>
                <a:gridCol w="2811614"/>
                <a:gridCol w="5397298"/>
              </a:tblGrid>
              <a:tr h="1995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Критерий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Обновленные ФГОС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2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Виды программ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Рабочие программы учебных предметов, учебных курсов, в том числе и внеурочной деятельности, учебных модулей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1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Структура рабочих программ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Одинаковая для всех рабочих программ, в том числе и программ внеурочной деятельности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0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Тематическое планирование рабочих программ учебных предметов, курсов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указанием количества академических часов, отводимых на освоение каждой темы, возможности использования по этой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теме ЭОР и ЦОР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0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Тематическое планирование рабочих программ курсов внеурочной деятельности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10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Учет рабочей программы воспитания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рабочей программе (без указания раздела)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Особенности рабочей программы курса внеурочной деятельности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программе должны быть указаны формы проведения занятий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1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10868"/>
          <p:cNvGrpSpPr/>
          <p:nvPr/>
        </p:nvGrpSpPr>
        <p:grpSpPr>
          <a:xfrm>
            <a:off x="329247" y="856615"/>
            <a:ext cx="8485506" cy="5144768"/>
            <a:chOff x="0" y="0"/>
            <a:chExt cx="8485632" cy="5145024"/>
          </a:xfrm>
        </p:grpSpPr>
        <p:pic>
          <p:nvPicPr>
            <p:cNvPr id="5" name="Picture 157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27660" y="4282440"/>
              <a:ext cx="3144012" cy="862584"/>
            </a:xfrm>
            <a:prstGeom prst="rect">
              <a:avLst/>
            </a:prstGeom>
          </p:spPr>
        </p:pic>
        <p:pic>
          <p:nvPicPr>
            <p:cNvPr id="6" name="Picture 157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39496" y="5077968"/>
              <a:ext cx="2852928" cy="44196"/>
            </a:xfrm>
            <a:prstGeom prst="rect">
              <a:avLst/>
            </a:prstGeom>
          </p:spPr>
        </p:pic>
        <p:pic>
          <p:nvPicPr>
            <p:cNvPr id="7" name="Picture 1080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68300" y="4303269"/>
              <a:ext cx="3057144" cy="774192"/>
            </a:xfrm>
            <a:prstGeom prst="rect">
              <a:avLst/>
            </a:prstGeom>
          </p:spPr>
        </p:pic>
        <p:sp>
          <p:nvSpPr>
            <p:cNvPr id="8" name="Shape 1576"/>
            <p:cNvSpPr/>
            <p:nvPr/>
          </p:nvSpPr>
          <p:spPr>
            <a:xfrm>
              <a:off x="375590" y="4309885"/>
              <a:ext cx="3048381" cy="768083"/>
            </a:xfrm>
            <a:custGeom>
              <a:avLst/>
              <a:gdLst/>
              <a:ahLst/>
              <a:cxnLst/>
              <a:rect l="0" t="0" r="0" b="0"/>
              <a:pathLst>
                <a:path w="3048381" h="768083">
                  <a:moveTo>
                    <a:pt x="0" y="768083"/>
                  </a:moveTo>
                  <a:lnTo>
                    <a:pt x="3048381" y="768083"/>
                  </a:lnTo>
                  <a:lnTo>
                    <a:pt x="304838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rgbClr val="46AAC5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8984"/>
            <p:cNvSpPr/>
            <p:nvPr/>
          </p:nvSpPr>
          <p:spPr>
            <a:xfrm>
              <a:off x="765658" y="4568318"/>
              <a:ext cx="2644726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hlinkClick r:id="rId5"/>
                </a:rPr>
                <a:t>https://instrao.r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8985"/>
            <p:cNvSpPr/>
            <p:nvPr/>
          </p:nvSpPr>
          <p:spPr>
            <a:xfrm>
              <a:off x="2754173" y="4568318"/>
              <a:ext cx="212826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hlinkClick r:id="rId5"/>
                </a:rPr>
                <a:t>u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8986"/>
            <p:cNvSpPr/>
            <p:nvPr/>
          </p:nvSpPr>
          <p:spPr>
            <a:xfrm>
              <a:off x="2914777" y="4568318"/>
              <a:ext cx="156478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hlinkClick r:id="rId5"/>
                </a:rPr>
                <a:t>/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579"/>
            <p:cNvSpPr/>
            <p:nvPr/>
          </p:nvSpPr>
          <p:spPr>
            <a:xfrm>
              <a:off x="3032125" y="4568318"/>
              <a:ext cx="91617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580"/>
            <p:cNvSpPr/>
            <p:nvPr/>
          </p:nvSpPr>
          <p:spPr>
            <a:xfrm>
              <a:off x="3099181" y="4568318"/>
              <a:ext cx="91617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583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4046220" cy="4047744"/>
            </a:xfrm>
            <a:prstGeom prst="rect">
              <a:avLst/>
            </a:prstGeom>
          </p:spPr>
        </p:pic>
        <p:pic>
          <p:nvPicPr>
            <p:cNvPr id="15" name="Picture 1585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4392168" y="0"/>
              <a:ext cx="4093464" cy="4094988"/>
            </a:xfrm>
            <a:prstGeom prst="rect">
              <a:avLst/>
            </a:prstGeom>
          </p:spPr>
        </p:pic>
        <p:pic>
          <p:nvPicPr>
            <p:cNvPr id="16" name="Picture 1588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4735068" y="4282440"/>
              <a:ext cx="3305556" cy="740664"/>
            </a:xfrm>
            <a:prstGeom prst="rect">
              <a:avLst/>
            </a:prstGeom>
          </p:spPr>
        </p:pic>
        <p:pic>
          <p:nvPicPr>
            <p:cNvPr id="17" name="Picture 1591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4693920" y="4262628"/>
              <a:ext cx="3448812" cy="839724"/>
            </a:xfrm>
            <a:prstGeom prst="rect">
              <a:avLst/>
            </a:prstGeom>
          </p:spPr>
        </p:pic>
        <p:pic>
          <p:nvPicPr>
            <p:cNvPr id="18" name="Picture 10809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4777740" y="4303269"/>
              <a:ext cx="3215641" cy="655320"/>
            </a:xfrm>
            <a:prstGeom prst="rect">
              <a:avLst/>
            </a:prstGeom>
          </p:spPr>
        </p:pic>
        <p:sp>
          <p:nvSpPr>
            <p:cNvPr id="19" name="Shape 1593"/>
            <p:cNvSpPr/>
            <p:nvPr/>
          </p:nvSpPr>
          <p:spPr>
            <a:xfrm>
              <a:off x="4783074" y="4309847"/>
              <a:ext cx="3210814" cy="646328"/>
            </a:xfrm>
            <a:custGeom>
              <a:avLst/>
              <a:gdLst/>
              <a:ahLst/>
              <a:cxnLst/>
              <a:rect l="0" t="0" r="0" b="0"/>
              <a:pathLst>
                <a:path w="3210814" h="646328">
                  <a:moveTo>
                    <a:pt x="0" y="646328"/>
                  </a:moveTo>
                  <a:lnTo>
                    <a:pt x="3210814" y="646328"/>
                  </a:lnTo>
                  <a:lnTo>
                    <a:pt x="321081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rgbClr val="46AAC5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8979"/>
            <p:cNvSpPr/>
            <p:nvPr/>
          </p:nvSpPr>
          <p:spPr>
            <a:xfrm>
              <a:off x="4875276" y="4398391"/>
              <a:ext cx="71570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hlinkClick r:id="rId11"/>
                </a:rPr>
                <a:t>http:/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8980"/>
            <p:cNvSpPr/>
            <p:nvPr/>
          </p:nvSpPr>
          <p:spPr>
            <a:xfrm>
              <a:off x="5413401" y="4398391"/>
              <a:ext cx="11735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hlinkClick r:id="rId11"/>
                </a:rPr>
                <a:t>/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8981"/>
            <p:cNvSpPr/>
            <p:nvPr/>
          </p:nvSpPr>
          <p:spPr>
            <a:xfrm>
              <a:off x="5501640" y="4398391"/>
              <a:ext cx="2701681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hlinkClick r:id="rId11"/>
                </a:rPr>
                <a:t>fipi.ru/metodicheskay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8982"/>
            <p:cNvSpPr/>
            <p:nvPr/>
          </p:nvSpPr>
          <p:spPr>
            <a:xfrm>
              <a:off x="7530008" y="4398391"/>
              <a:ext cx="145634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hlinkClick r:id="rId11"/>
                </a:rPr>
                <a:t>a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8983"/>
            <p:cNvSpPr/>
            <p:nvPr/>
          </p:nvSpPr>
          <p:spPr>
            <a:xfrm>
              <a:off x="7640066" y="4398391"/>
              <a:ext cx="9303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hlinkClick r:id="rId11"/>
                </a:rPr>
                <a:t>-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8987"/>
            <p:cNvSpPr/>
            <p:nvPr/>
          </p:nvSpPr>
          <p:spPr>
            <a:xfrm>
              <a:off x="4875276" y="4672711"/>
              <a:ext cx="176311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hlinkClick r:id="rId11"/>
                </a:rPr>
                <a:t>kopilka/univer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8988"/>
            <p:cNvSpPr/>
            <p:nvPr/>
          </p:nvSpPr>
          <p:spPr>
            <a:xfrm>
              <a:off x="6196356" y="4672711"/>
              <a:ext cx="11887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hlinkClick r:id="rId11"/>
                </a:rPr>
                <a:t>s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8989"/>
            <p:cNvSpPr/>
            <p:nvPr/>
          </p:nvSpPr>
          <p:spPr>
            <a:xfrm>
              <a:off x="6286754" y="4672711"/>
              <a:ext cx="9303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hlinkClick r:id="rId11"/>
                </a:rPr>
                <a:t>-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8990"/>
            <p:cNvSpPr/>
            <p:nvPr/>
          </p:nvSpPr>
          <p:spPr>
            <a:xfrm>
              <a:off x="6356858" y="4672711"/>
              <a:ext cx="1320133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hlinkClick r:id="rId11"/>
                </a:rPr>
                <a:t>kodifikator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8991"/>
            <p:cNvSpPr/>
            <p:nvPr/>
          </p:nvSpPr>
          <p:spPr>
            <a:xfrm>
              <a:off x="7350125" y="4672711"/>
              <a:ext cx="13772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hlinkClick r:id="rId11"/>
                </a:rPr>
                <a:t>y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8992"/>
            <p:cNvSpPr/>
            <p:nvPr/>
          </p:nvSpPr>
          <p:spPr>
            <a:xfrm>
              <a:off x="7454138" y="4672711"/>
              <a:ext cx="9303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hlinkClick r:id="rId11"/>
                </a:rPr>
                <a:t>-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8993"/>
            <p:cNvSpPr/>
            <p:nvPr/>
          </p:nvSpPr>
          <p:spPr>
            <a:xfrm>
              <a:off x="7524242" y="4672711"/>
              <a:ext cx="29856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hlinkClick r:id="rId11"/>
                </a:rPr>
                <a:t>ok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8994"/>
            <p:cNvSpPr/>
            <p:nvPr/>
          </p:nvSpPr>
          <p:spPr>
            <a:xfrm>
              <a:off x="7740726" y="4672711"/>
              <a:ext cx="160227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hlinkClick r:id="rId11"/>
                </a:rPr>
                <a:t>o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1603"/>
            <p:cNvSpPr/>
            <p:nvPr/>
          </p:nvSpPr>
          <p:spPr>
            <a:xfrm>
              <a:off x="7861046" y="4672711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hlinkClick r:id="rId11"/>
                </a:rPr>
                <a:t>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1604"/>
            <p:cNvSpPr/>
            <p:nvPr/>
          </p:nvSpPr>
          <p:spPr>
            <a:xfrm>
              <a:off x="7913243" y="4672711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785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1336"/>
            <a:ext cx="8686800" cy="4525963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кодификаторы для процедур оценки качества образования для использования в федеральных и региональных процедурах оценки качества образования одобрены решением федерального учебно-методического объединения по общему образованию (протокол от 12.04.2021 г. №1/21)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https://fipi.ru/metodicheskaya-kopilka/univers-kodifikatory-oko#!/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tab/241959901-9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Универсальные кодификаторы распределенных по классам проверяемых элементов содержания и требований к результатам освоения основной образовательной программы начального общего образования (8 учебных предметов) 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Универсальные кодификаторы распределенных по классам проверяемых элементов содержания и требований к результатам освоения основной образовательной программы основного общего образования (14 учебных предметов) 3. Универсальные кодификаторы распределенных по классам проверяемых элементов содержания и требований к результатам освоения основной образовательной программы среднего общего образования (14 учебных предметов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Федеральный институт педагогических измерений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планировании оценочных процедур ПОО необходимо учитывать наличие информации, получаемой в ходе федеральных оценочных процедур (ВПР), и избегать дублирования по содержанию различных оценочных процедур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Проводить оценочные процедуры по каждому учебному предмету в классах на параллели не чаще 1 раза в 2,5 недели (периодичность!). Объем учебного времени, затрачиваемого на проведение оценочных процедур, не должен превышать 10% от всего объема учебного времени, отводимого на изучение данного учебного предмета на параллели в текущем учебном году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Сформировать единый для ОО график на учебный год (полугодие) с учетом оценочных процедур, запланированных в рамках учебного процесса в ОО, и оценочных процедур федерального уровня (ВПР).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DA1F28"/>
                </a:solidFill>
              </a:rPr>
              <a:t>Федеральный институт педагогических измерений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7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9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74"/>
            <a:ext cx="8496944" cy="546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effectLst/>
                <a:latin typeface="Times New Roman"/>
                <a:ea typeface="Times New Roman"/>
              </a:rPr>
              <a:t>Не</a:t>
            </a:r>
            <a:r>
              <a:rPr lang="ru-RU" sz="1600" spc="-20" dirty="0">
                <a:effectLst/>
                <a:latin typeface="Times New Roman"/>
                <a:ea typeface="Times New Roman"/>
              </a:rPr>
              <a:t> </a:t>
            </a:r>
            <a:r>
              <a:rPr lang="ru-RU" sz="1600" dirty="0">
                <a:effectLst/>
                <a:latin typeface="Times New Roman"/>
                <a:ea typeface="Times New Roman"/>
              </a:rPr>
              <a:t>забудьте учесть в</a:t>
            </a:r>
            <a:r>
              <a:rPr lang="ru-RU" sz="1600" spc="-10" dirty="0">
                <a:effectLst/>
                <a:latin typeface="Times New Roman"/>
                <a:ea typeface="Times New Roman"/>
              </a:rPr>
              <a:t> </a:t>
            </a:r>
            <a:r>
              <a:rPr lang="ru-RU" sz="1600" dirty="0">
                <a:effectLst/>
                <a:latin typeface="Times New Roman"/>
                <a:ea typeface="Times New Roman"/>
              </a:rPr>
              <a:t>содержании рабочих программ концепции преподавания учебных предметов</a:t>
            </a:r>
            <a:r>
              <a:rPr lang="ru-RU" sz="1600" spc="-5" dirty="0">
                <a:effectLst/>
                <a:latin typeface="Times New Roman"/>
                <a:ea typeface="Times New Roman"/>
              </a:rPr>
              <a:t> </a:t>
            </a:r>
            <a:r>
              <a:rPr lang="ru-RU" sz="1600" dirty="0">
                <a:effectLst/>
                <a:latin typeface="Times New Roman"/>
                <a:ea typeface="Times New Roman"/>
              </a:rPr>
              <a:t>и</a:t>
            </a:r>
            <a:r>
              <a:rPr lang="ru-RU" sz="1600" spc="-20" dirty="0">
                <a:effectLst/>
                <a:latin typeface="Times New Roman"/>
                <a:ea typeface="Times New Roman"/>
              </a:rPr>
              <a:t> </a:t>
            </a:r>
            <a:r>
              <a:rPr lang="ru-RU" sz="1600" dirty="0">
                <a:effectLst/>
                <a:latin typeface="Times New Roman"/>
                <a:ea typeface="Times New Roman"/>
              </a:rPr>
              <a:t>предметных</a:t>
            </a:r>
            <a:r>
              <a:rPr lang="ru-RU" sz="1600" spc="-5" dirty="0">
                <a:effectLst/>
                <a:latin typeface="Times New Roman"/>
                <a:ea typeface="Times New Roman"/>
              </a:rPr>
              <a:t> </a:t>
            </a:r>
            <a:r>
              <a:rPr lang="ru-RU" sz="1600" dirty="0">
                <a:effectLst/>
                <a:latin typeface="Times New Roman"/>
                <a:ea typeface="Times New Roman"/>
              </a:rPr>
              <a:t>областей.</a:t>
            </a:r>
            <a:r>
              <a:rPr lang="ru-RU" sz="1600" spc="-5" dirty="0">
                <a:effectLst/>
                <a:latin typeface="Times New Roman"/>
                <a:ea typeface="Times New Roman"/>
              </a:rPr>
              <a:t> </a:t>
            </a:r>
            <a:r>
              <a:rPr lang="ru-RU" sz="1600" dirty="0">
                <a:effectLst/>
                <a:latin typeface="Times New Roman"/>
                <a:ea typeface="Times New Roman"/>
              </a:rPr>
              <a:t>Посмотрите</a:t>
            </a:r>
            <a:r>
              <a:rPr lang="ru-RU" sz="1600" spc="-10" dirty="0">
                <a:effectLst/>
                <a:latin typeface="Times New Roman"/>
                <a:ea typeface="Times New Roman"/>
              </a:rPr>
              <a:t> </a:t>
            </a:r>
            <a:r>
              <a:rPr lang="ru-RU" sz="1600" dirty="0">
                <a:effectLst/>
                <a:latin typeface="Times New Roman"/>
                <a:ea typeface="Times New Roman"/>
              </a:rPr>
              <a:t>концепции,</a:t>
            </a:r>
            <a:r>
              <a:rPr lang="ru-RU" sz="1600" spc="-5" dirty="0">
                <a:effectLst/>
                <a:latin typeface="Times New Roman"/>
                <a:ea typeface="Times New Roman"/>
              </a:rPr>
              <a:t> </a:t>
            </a:r>
            <a:r>
              <a:rPr lang="ru-RU" sz="1600" dirty="0">
                <a:effectLst/>
                <a:latin typeface="Times New Roman"/>
                <a:ea typeface="Times New Roman"/>
              </a:rPr>
              <a:t>которые уже утвердили, на схеме </a:t>
            </a:r>
            <a:endParaRPr lang="ru-RU" sz="1600" dirty="0"/>
          </a:p>
        </p:txBody>
      </p:sp>
      <p:pic>
        <p:nvPicPr>
          <p:cNvPr id="4" name="image2.jpeg" descr="https://e.profkiosk.ru/service_tbn2/q6xna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41" y="1484810"/>
            <a:ext cx="8339261" cy="384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30" y="260670"/>
            <a:ext cx="8496944" cy="7083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/>
              <a:buChar char="•"/>
            </a:pPr>
            <a:r>
              <a:rPr lang="ru-RU" b="1" dirty="0" smtClean="0">
                <a:solidFill>
                  <a:srgbClr val="2C70A5"/>
                </a:solidFill>
                <a:latin typeface="Arial"/>
                <a:hlinkClick r:id="rId2"/>
              </a:rPr>
              <a:t>Приказ </a:t>
            </a:r>
            <a:r>
              <a:rPr lang="ru-RU" b="1" dirty="0">
                <a:solidFill>
                  <a:srgbClr val="2C70A5"/>
                </a:solidFill>
                <a:latin typeface="Arial"/>
                <a:hlinkClick r:id="rId2"/>
              </a:rPr>
              <a:t>Министерства просвещения Российской Федерации от 31.05.2021 № 286 "Об утверждении федерального образовательного стандарта начального общего образования";</a:t>
            </a:r>
            <a:endParaRPr lang="ru-RU" dirty="0">
              <a:solidFill>
                <a:srgbClr val="000000"/>
              </a:solidFill>
              <a:latin typeface="PT Serif"/>
            </a:endParaRPr>
          </a:p>
          <a:p>
            <a:pPr algn="just">
              <a:buFont typeface="Arial"/>
              <a:buChar char="•"/>
            </a:pPr>
            <a:r>
              <a:rPr lang="ru-RU" b="1" dirty="0">
                <a:solidFill>
                  <a:srgbClr val="2C70A5"/>
                </a:solidFill>
                <a:latin typeface="Arial"/>
                <a:hlinkClick r:id="rId3"/>
              </a:rPr>
              <a:t>Приказ Министерства просвещения Российской Федерации от 31.05.2021 № 287 "Об утверждении федерального образовательного стандарта основного общего образования"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.</a:t>
            </a:r>
            <a:r>
              <a:rPr lang="ru-RU" dirty="0">
                <a:solidFill>
                  <a:srgbClr val="000000"/>
                </a:solidFill>
                <a:latin typeface="PT Serif"/>
              </a:rPr>
              <a:t> </a:t>
            </a:r>
            <a:endParaRPr lang="ru-RU" dirty="0" smtClean="0">
              <a:solidFill>
                <a:srgbClr val="000000"/>
              </a:solidFill>
              <a:latin typeface="PT Serif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100" b="1" dirty="0">
                <a:solidFill>
                  <a:srgbClr val="004065"/>
                </a:solidFill>
                <a:latin typeface="PT sans"/>
                <a:hlinkClick r:id="rId4"/>
              </a:rPr>
              <a:t>Информационно-методическое письмо о введении государственных образовательных стандартов начального и основного общего образования от 15.02.2022 № АЗ-113/03</a:t>
            </a:r>
            <a:endParaRPr lang="ru-RU" sz="2100" dirty="0">
              <a:solidFill>
                <a:srgbClr val="444444"/>
              </a:solidFill>
              <a:latin typeface="PT sans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100" b="1" dirty="0">
                <a:solidFill>
                  <a:srgbClr val="004065"/>
                </a:solidFill>
                <a:latin typeface="PT sans"/>
                <a:hlinkClick r:id="rId5"/>
              </a:rPr>
              <a:t>О формировании системы управления процессами по введению обновлённых ФГОС в Российской Федерации</a:t>
            </a:r>
            <a:endParaRPr lang="ru-RU" sz="2100" dirty="0">
              <a:solidFill>
                <a:srgbClr val="444444"/>
              </a:solidFill>
              <a:latin typeface="PT sans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100" b="1" dirty="0">
                <a:solidFill>
                  <a:srgbClr val="004065"/>
                </a:solidFill>
                <a:latin typeface="PT sans"/>
                <a:hlinkClick r:id="rId6"/>
              </a:rPr>
              <a:t>Примерная основная образовательная программа основного общего образования</a:t>
            </a:r>
            <a:r>
              <a:rPr lang="ru-RU" sz="2100" dirty="0">
                <a:solidFill>
                  <a:srgbClr val="444444"/>
                </a:solidFill>
                <a:latin typeface="PT sans"/>
              </a:rPr>
              <a:t/>
            </a:r>
            <a:br>
              <a:rPr lang="ru-RU" sz="2100" dirty="0">
                <a:solidFill>
                  <a:srgbClr val="444444"/>
                </a:solidFill>
                <a:latin typeface="PT sans"/>
              </a:rPr>
            </a:br>
            <a:r>
              <a:rPr lang="ru-RU" sz="2100" dirty="0">
                <a:solidFill>
                  <a:srgbClr val="444444"/>
                </a:solidFill>
                <a:latin typeface="PT sans"/>
              </a:rPr>
              <a:t>Одобрена решением федерального учебно-методического объединения по общему образованию, протокол от 18 марта 2022 г. № 1/22</a:t>
            </a:r>
            <a:r>
              <a:rPr lang="ru-RU" sz="2100" dirty="0">
                <a:solidFill>
                  <a:srgbClr val="004065"/>
                </a:solidFill>
                <a:latin typeface="PT sans"/>
                <a:hlinkClick r:id="rId7"/>
              </a:rPr>
              <a:t/>
            </a:r>
            <a:br>
              <a:rPr lang="ru-RU" sz="2100" dirty="0">
                <a:solidFill>
                  <a:srgbClr val="004065"/>
                </a:solidFill>
                <a:latin typeface="PT sans"/>
                <a:hlinkClick r:id="rId7"/>
              </a:rPr>
            </a:br>
            <a:endParaRPr lang="ru-RU" sz="2100" dirty="0">
              <a:solidFill>
                <a:srgbClr val="444444"/>
              </a:solidFill>
              <a:latin typeface="PT sans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100" dirty="0">
                <a:solidFill>
                  <a:srgbClr val="444444"/>
                </a:solidFill>
                <a:latin typeface="PT sans"/>
              </a:rPr>
              <a:t>Институт стратегии развития образования Российской Академии образования.</a:t>
            </a:r>
            <a:br>
              <a:rPr lang="ru-RU" sz="2100" dirty="0">
                <a:solidFill>
                  <a:srgbClr val="444444"/>
                </a:solidFill>
                <a:latin typeface="PT sans"/>
              </a:rPr>
            </a:br>
            <a:r>
              <a:rPr lang="ru-RU" sz="2100" b="1" dirty="0">
                <a:solidFill>
                  <a:srgbClr val="444444"/>
                </a:solidFill>
                <a:latin typeface="PT sans"/>
              </a:rPr>
              <a:t>Конструктор рабочих программ –</a:t>
            </a:r>
            <a:r>
              <a:rPr lang="ru-RU" sz="2100" dirty="0">
                <a:solidFill>
                  <a:srgbClr val="444444"/>
                </a:solidFill>
                <a:latin typeface="PT sans"/>
              </a:rPr>
              <a:t> </a:t>
            </a:r>
            <a:r>
              <a:rPr lang="ru-RU" sz="2100" dirty="0">
                <a:solidFill>
                  <a:srgbClr val="004065"/>
                </a:solidFill>
                <a:latin typeface="PT sans"/>
                <a:hlinkClick r:id="rId8"/>
              </a:rPr>
              <a:t>https://edsoo.ru/constructor/</a:t>
            </a:r>
            <a:endParaRPr lang="ru-RU" sz="2100" dirty="0">
              <a:solidFill>
                <a:srgbClr val="444444"/>
              </a:solidFill>
              <a:latin typeface="PT sans"/>
            </a:endParaRPr>
          </a:p>
          <a:p>
            <a:pPr algn="just">
              <a:buFont typeface="Arial"/>
              <a:buChar char="•"/>
            </a:pPr>
            <a:endParaRPr lang="ru-RU" b="0" i="0" dirty="0">
              <a:solidFill>
                <a:srgbClr val="000000"/>
              </a:solidFill>
              <a:effectLst/>
              <a:latin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398054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23240" algn="just">
              <a:spcBef>
                <a:spcPts val="100"/>
              </a:spcBef>
            </a:pPr>
            <a:r>
              <a:rPr lang="ru-RU" sz="2800" spc="-10" dirty="0" smtClean="0">
                <a:latin typeface="Times New Roman"/>
                <a:ea typeface="Times New Roman"/>
              </a:rPr>
              <a:t>-</a:t>
            </a:r>
            <a:r>
              <a:rPr lang="ru-RU" sz="2800" spc="-10" dirty="0">
                <a:latin typeface="Times New Roman"/>
                <a:ea typeface="Times New Roman"/>
              </a:rPr>
              <a:t>повышается</a:t>
            </a:r>
            <a:r>
              <a:rPr lang="ru-RU" sz="2800" spc="-20" dirty="0">
                <a:latin typeface="Times New Roman"/>
                <a:ea typeface="Times New Roman"/>
              </a:rPr>
              <a:t> </a:t>
            </a:r>
            <a:r>
              <a:rPr lang="ru-RU" sz="2800" b="1" spc="-10" dirty="0">
                <a:solidFill>
                  <a:srgbClr val="001F5F"/>
                </a:solidFill>
                <a:latin typeface="Times New Roman"/>
                <a:ea typeface="Times New Roman"/>
              </a:rPr>
              <a:t>прозрачность</a:t>
            </a:r>
            <a:r>
              <a:rPr lang="ru-RU" sz="2800" b="1" spc="-60" dirty="0">
                <a:solidFill>
                  <a:srgbClr val="001F5F"/>
                </a:solidFill>
                <a:latin typeface="Times New Roman"/>
                <a:ea typeface="Times New Roman"/>
              </a:rPr>
              <a:t> </a:t>
            </a:r>
            <a:r>
              <a:rPr lang="ru-RU" sz="2800" spc="-10" dirty="0">
                <a:latin typeface="Times New Roman"/>
                <a:ea typeface="Times New Roman"/>
              </a:rPr>
              <a:t>системы</a:t>
            </a:r>
            <a:r>
              <a:rPr lang="ru-RU" sz="2800" spc="-45" dirty="0">
                <a:latin typeface="Times New Roman"/>
                <a:ea typeface="Times New Roman"/>
              </a:rPr>
              <a:t> </a:t>
            </a:r>
            <a:r>
              <a:rPr lang="ru-RU" sz="2800" spc="-10" dirty="0">
                <a:latin typeface="Times New Roman"/>
                <a:ea typeface="Times New Roman"/>
              </a:rPr>
              <a:t>образования;</a:t>
            </a:r>
            <a:endParaRPr lang="ru-RU" sz="1200" dirty="0">
              <a:latin typeface="Times New Roman"/>
              <a:ea typeface="Times New Roman"/>
            </a:endParaRPr>
          </a:p>
          <a:p>
            <a:pPr marL="523240" marR="339090" algn="just">
              <a:lnSpc>
                <a:spcPct val="103000"/>
              </a:lnSpc>
              <a:spcBef>
                <a:spcPts val="110"/>
              </a:spcBef>
            </a:pPr>
            <a:r>
              <a:rPr lang="ru-RU" sz="2800" dirty="0">
                <a:latin typeface="Times New Roman"/>
                <a:ea typeface="Times New Roman"/>
              </a:rPr>
              <a:t>-любой</a:t>
            </a:r>
            <a:r>
              <a:rPr lang="ru-RU" sz="2800" spc="-90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родитель</a:t>
            </a:r>
            <a:r>
              <a:rPr lang="ru-RU" sz="2800" spc="-100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сможет</a:t>
            </a:r>
            <a:r>
              <a:rPr lang="ru-RU" sz="2800" spc="-95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ознакомиться</a:t>
            </a:r>
            <a:r>
              <a:rPr lang="ru-RU" sz="2800" spc="-110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с</a:t>
            </a:r>
            <a:r>
              <a:rPr lang="ru-RU" sz="2800" spc="-95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документом</a:t>
            </a:r>
            <a:r>
              <a:rPr lang="ru-RU" sz="2800" spc="-130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и</a:t>
            </a:r>
            <a:r>
              <a:rPr lang="ru-RU" sz="2800" spc="-110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понимать, чему именно учат в школе их ребенка, а значит, повышается </a:t>
            </a:r>
            <a:r>
              <a:rPr lang="ru-RU" sz="2800" b="1" dirty="0">
                <a:solidFill>
                  <a:srgbClr val="001F5F"/>
                </a:solidFill>
                <a:latin typeface="Times New Roman"/>
                <a:ea typeface="Times New Roman"/>
              </a:rPr>
              <a:t>вероятность включения в процесс образования родителей</a:t>
            </a:r>
            <a:r>
              <a:rPr lang="ru-RU" sz="2800" dirty="0">
                <a:latin typeface="Times New Roman"/>
                <a:ea typeface="Times New Roman"/>
              </a:rPr>
              <a:t>;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 algn="just">
              <a:spcBef>
                <a:spcPts val="30"/>
              </a:spcBef>
              <a:buSzPts val="2200"/>
              <a:buFont typeface="Times New Roman"/>
              <a:buChar char="-"/>
              <a:tabLst>
                <a:tab pos="686435" algn="l"/>
              </a:tabLst>
            </a:pPr>
            <a:r>
              <a:rPr lang="ru-RU" sz="2800" b="1" dirty="0">
                <a:solidFill>
                  <a:srgbClr val="001F5F"/>
                </a:solidFill>
                <a:latin typeface="Times New Roman"/>
                <a:ea typeface="Times New Roman"/>
              </a:rPr>
              <a:t>качество</a:t>
            </a:r>
            <a:r>
              <a:rPr lang="ru-RU" sz="2800" b="1" spc="-120" dirty="0">
                <a:solidFill>
                  <a:srgbClr val="001F5F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rgbClr val="001F5F"/>
                </a:solidFill>
                <a:latin typeface="Times New Roman"/>
                <a:ea typeface="Times New Roman"/>
              </a:rPr>
              <a:t>образования</a:t>
            </a:r>
            <a:r>
              <a:rPr lang="ru-RU" sz="2800" b="1" spc="-130" dirty="0">
                <a:solidFill>
                  <a:srgbClr val="001F5F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повысится</a:t>
            </a:r>
            <a:r>
              <a:rPr lang="ru-RU" sz="2800" spc="-130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за</a:t>
            </a:r>
            <a:r>
              <a:rPr lang="ru-RU" sz="2800" spc="-125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счет</a:t>
            </a:r>
            <a:r>
              <a:rPr lang="ru-RU" sz="2800" spc="-115" dirty="0"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rgbClr val="001F5F"/>
                </a:solidFill>
                <a:latin typeface="Times New Roman"/>
                <a:ea typeface="Times New Roman"/>
              </a:rPr>
              <a:t>единства</a:t>
            </a:r>
            <a:r>
              <a:rPr lang="ru-RU" sz="2800" b="1" spc="-130" dirty="0">
                <a:solidFill>
                  <a:srgbClr val="001F5F"/>
                </a:solidFill>
                <a:latin typeface="Times New Roman"/>
                <a:ea typeface="Times New Roman"/>
              </a:rPr>
              <a:t> </a:t>
            </a:r>
            <a:r>
              <a:rPr lang="ru-RU" sz="2800" spc="-10" dirty="0">
                <a:latin typeface="Times New Roman"/>
                <a:ea typeface="Times New Roman"/>
              </a:rPr>
              <a:t>содержания;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 algn="just">
              <a:spcBef>
                <a:spcPts val="110"/>
              </a:spcBef>
              <a:buSzPts val="2200"/>
              <a:buFont typeface="Times New Roman"/>
              <a:buChar char="-"/>
              <a:tabLst>
                <a:tab pos="686435" algn="l"/>
              </a:tabLst>
            </a:pPr>
            <a:r>
              <a:rPr lang="ru-RU" sz="2800" spc="-10" dirty="0">
                <a:latin typeface="Times New Roman"/>
                <a:ea typeface="Times New Roman"/>
              </a:rPr>
              <a:t>достижение</a:t>
            </a:r>
            <a:r>
              <a:rPr lang="ru-RU" sz="2800" spc="-90" dirty="0">
                <a:latin typeface="Times New Roman"/>
                <a:ea typeface="Times New Roman"/>
              </a:rPr>
              <a:t> </a:t>
            </a:r>
            <a:r>
              <a:rPr lang="ru-RU" sz="2800" b="1" spc="-10" dirty="0">
                <a:solidFill>
                  <a:srgbClr val="001F5F"/>
                </a:solidFill>
                <a:latin typeface="Times New Roman"/>
                <a:ea typeface="Times New Roman"/>
              </a:rPr>
              <a:t>личностных</a:t>
            </a:r>
            <a:r>
              <a:rPr lang="ru-RU" sz="2800" b="1" spc="-110" dirty="0">
                <a:solidFill>
                  <a:srgbClr val="001F5F"/>
                </a:solidFill>
                <a:latin typeface="Times New Roman"/>
                <a:ea typeface="Times New Roman"/>
              </a:rPr>
              <a:t> </a:t>
            </a:r>
            <a:r>
              <a:rPr lang="ru-RU" sz="2800" b="1" spc="-10" dirty="0">
                <a:solidFill>
                  <a:srgbClr val="001F5F"/>
                </a:solidFill>
                <a:latin typeface="Times New Roman"/>
                <a:ea typeface="Times New Roman"/>
              </a:rPr>
              <a:t>результатов</a:t>
            </a:r>
            <a:r>
              <a:rPr lang="ru-RU" sz="2800" b="1" spc="-95" dirty="0">
                <a:solidFill>
                  <a:srgbClr val="001F5F"/>
                </a:solidFill>
                <a:latin typeface="Times New Roman"/>
                <a:ea typeface="Times New Roman"/>
              </a:rPr>
              <a:t> </a:t>
            </a:r>
            <a:r>
              <a:rPr lang="ru-RU" sz="2800" spc="-10" dirty="0">
                <a:latin typeface="Times New Roman"/>
                <a:ea typeface="Times New Roman"/>
              </a:rPr>
              <a:t>,</a:t>
            </a:r>
            <a:r>
              <a:rPr lang="ru-RU" sz="2800" spc="-110" dirty="0">
                <a:latin typeface="Times New Roman"/>
                <a:ea typeface="Times New Roman"/>
              </a:rPr>
              <a:t> </a:t>
            </a:r>
            <a:r>
              <a:rPr lang="ru-RU" sz="2800" spc="-10" dirty="0">
                <a:latin typeface="Times New Roman"/>
                <a:ea typeface="Times New Roman"/>
              </a:rPr>
              <a:t>которые</a:t>
            </a:r>
            <a:r>
              <a:rPr lang="ru-RU" sz="2800" spc="-115" dirty="0">
                <a:latin typeface="Times New Roman"/>
                <a:ea typeface="Times New Roman"/>
              </a:rPr>
              <a:t> </a:t>
            </a:r>
            <a:r>
              <a:rPr lang="ru-RU" sz="2800" spc="-10" dirty="0">
                <a:latin typeface="Times New Roman"/>
                <a:ea typeface="Times New Roman"/>
              </a:rPr>
              <a:t>также</a:t>
            </a:r>
            <a:endParaRPr lang="ru-RU" sz="1200" dirty="0">
              <a:latin typeface="Times New Roman"/>
              <a:ea typeface="Times New Roman"/>
            </a:endParaRPr>
          </a:p>
          <a:p>
            <a:pPr marL="523240" marR="339090" algn="just">
              <a:lnSpc>
                <a:spcPct val="103000"/>
              </a:lnSpc>
              <a:spcBef>
                <a:spcPts val="110"/>
              </a:spcBef>
            </a:pPr>
            <a:r>
              <a:rPr lang="ru-RU" sz="2800" dirty="0">
                <a:latin typeface="Times New Roman"/>
                <a:ea typeface="Times New Roman"/>
              </a:rPr>
              <a:t>детализированы</a:t>
            </a:r>
            <a:r>
              <a:rPr lang="ru-RU" sz="2800" spc="-65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и</a:t>
            </a:r>
            <a:r>
              <a:rPr lang="ru-RU" sz="2800" spc="-85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конкретизированы</a:t>
            </a:r>
            <a:r>
              <a:rPr lang="ru-RU" sz="2800" spc="-85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в</a:t>
            </a:r>
            <a:r>
              <a:rPr lang="ru-RU" sz="2800" spc="-75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обновленном</a:t>
            </a:r>
            <a:r>
              <a:rPr lang="ru-RU" sz="2800" spc="-90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документе</a:t>
            </a:r>
            <a:r>
              <a:rPr lang="ru-RU" sz="2800" spc="-85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, будет направлено на реализацию программы воспитания;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marR="1349375" lvl="0" indent="-342900" algn="just">
              <a:lnSpc>
                <a:spcPct val="103000"/>
              </a:lnSpc>
              <a:spcBef>
                <a:spcPts val="20"/>
              </a:spcBef>
              <a:buSzPts val="2200"/>
              <a:buFont typeface="Times New Roman"/>
              <a:buChar char="-"/>
              <a:tabLst>
                <a:tab pos="686435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определена </a:t>
            </a:r>
            <a:r>
              <a:rPr lang="ru-RU" sz="2800" b="1" dirty="0">
                <a:solidFill>
                  <a:srgbClr val="001F5F"/>
                </a:solidFill>
                <a:latin typeface="Times New Roman"/>
                <a:ea typeface="Times New Roman"/>
              </a:rPr>
              <a:t>система требований </a:t>
            </a:r>
            <a:r>
              <a:rPr lang="ru-RU" sz="2800" dirty="0">
                <a:latin typeface="Times New Roman"/>
                <a:ea typeface="Times New Roman"/>
              </a:rPr>
              <a:t>к тому,</a:t>
            </a:r>
            <a:r>
              <a:rPr lang="ru-RU" sz="2800" spc="-5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как должна реализовываться</a:t>
            </a:r>
            <a:r>
              <a:rPr lang="ru-RU" sz="2800" spc="-110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образовательная</a:t>
            </a:r>
            <a:r>
              <a:rPr lang="ru-RU" sz="2800" spc="-105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программа,</a:t>
            </a:r>
            <a:r>
              <a:rPr lang="ru-RU" sz="2800" spc="-140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что</a:t>
            </a:r>
            <a:r>
              <a:rPr lang="ru-RU" sz="2800" spc="-120" dirty="0"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</a:rPr>
              <a:t>позволит создать</a:t>
            </a:r>
            <a:r>
              <a:rPr lang="ru-RU" sz="2800" spc="-70" dirty="0" smtClean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равные</a:t>
            </a:r>
            <a:r>
              <a:rPr lang="ru-RU" sz="2800" spc="-85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возможности</a:t>
            </a:r>
            <a:r>
              <a:rPr lang="ru-RU" sz="2800" spc="-65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для</a:t>
            </a:r>
            <a:r>
              <a:rPr lang="ru-RU" sz="2800" spc="-80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того,</a:t>
            </a:r>
            <a:r>
              <a:rPr lang="ru-RU" sz="2800" spc="-75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чтобы</a:t>
            </a:r>
            <a:r>
              <a:rPr lang="ru-RU" sz="2800" spc="-80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ребята</a:t>
            </a:r>
            <a:r>
              <a:rPr lang="ru-RU" sz="2800" spc="-65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получили качественное образование.</a:t>
            </a:r>
            <a:endParaRPr lang="ru-RU" sz="12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FF0000"/>
                </a:solidFill>
                <a:latin typeface="Times New Roman"/>
                <a:ea typeface="Times New Roman"/>
              </a:rPr>
              <a:t>ПОЗИТИВНЫЕ</a:t>
            </a:r>
            <a:r>
              <a:rPr lang="ru-RU" sz="4400" spc="-2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400" spc="-10" dirty="0">
                <a:solidFill>
                  <a:srgbClr val="FF0000"/>
                </a:solidFill>
                <a:latin typeface="Times New Roman"/>
                <a:ea typeface="Times New Roman"/>
              </a:rPr>
              <a:t>МОМЕНТЫ:</a:t>
            </a:r>
            <a:r>
              <a:rPr lang="ru-RU" sz="4400" dirty="0">
                <a:latin typeface="Times New Roman"/>
                <a:ea typeface="Times New Roman"/>
              </a:rPr>
              <a:t/>
            </a:r>
            <a:br>
              <a:rPr lang="ru-RU" sz="4400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6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3543" y="1481138"/>
            <a:ext cx="679693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Творческих успехов!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Внеурочная деятельность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В-третьих,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внеурочная деятельность остается обязательной частью образовательного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08" y="2708920"/>
            <a:ext cx="8963593" cy="337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2117</TotalTime>
  <Words>2573</Words>
  <Application>Microsoft Office PowerPoint</Application>
  <PresentationFormat>Экран (4:3)</PresentationFormat>
  <Paragraphs>354</Paragraphs>
  <Slides>83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83</vt:i4>
      </vt:variant>
    </vt:vector>
  </HeadingPairs>
  <TitlesOfParts>
    <vt:vector size="95" baseType="lpstr">
      <vt:lpstr>Открытая</vt:lpstr>
      <vt:lpstr>Office Theme</vt:lpstr>
      <vt:lpstr>2_Office Theme</vt:lpstr>
      <vt:lpstr>3_Office Theme</vt:lpstr>
      <vt:lpstr>5_Office Theme</vt:lpstr>
      <vt:lpstr>6_Office Theme</vt:lpstr>
      <vt:lpstr>Изящная</vt:lpstr>
      <vt:lpstr>1_Тема Office</vt:lpstr>
      <vt:lpstr>2_Тема Office</vt:lpstr>
      <vt:lpstr>3_Тема Office</vt:lpstr>
      <vt:lpstr>13_Тема Office</vt:lpstr>
      <vt:lpstr>1_Открытая</vt:lpstr>
      <vt:lpstr> Обновленный ФГОС основного общего образования</vt:lpstr>
      <vt:lpstr>НОРМАТИВНАЯ БАЗА</vt:lpstr>
      <vt:lpstr>Презентация PowerPoint</vt:lpstr>
      <vt:lpstr>Презентация PowerPoint</vt:lpstr>
      <vt:lpstr>Презентация PowerPoint</vt:lpstr>
      <vt:lpstr>  Календарь перехода на обновленные ФГОС  </vt:lpstr>
      <vt:lpstr>Презентация PowerPoint</vt:lpstr>
      <vt:lpstr>Презентация PowerPoint</vt:lpstr>
      <vt:lpstr>Внеурочная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Отличие стандартов нового поколения.</vt:lpstr>
      <vt:lpstr>Одновременно вводятся ФГОС НОО и ООО</vt:lpstr>
      <vt:lpstr>Обязанность и ответственность ОО</vt:lpstr>
      <vt:lpstr>Презентация PowerPoint</vt:lpstr>
      <vt:lpstr>Презентация PowerPoint</vt:lpstr>
      <vt:lpstr>Презентация PowerPoint</vt:lpstr>
      <vt:lpstr>Обновлённая редакция ФГОС </vt:lpstr>
      <vt:lpstr>Обновлённая редакция ФГОС</vt:lpstr>
      <vt:lpstr>Презентация PowerPoint</vt:lpstr>
      <vt:lpstr>Презентация PowerPoint</vt:lpstr>
      <vt:lpstr>Презентация PowerPoint</vt:lpstr>
      <vt:lpstr>Деление учеников на группы </vt:lpstr>
      <vt:lpstr>Обновлённая редакция ФГОС</vt:lpstr>
      <vt:lpstr>Обновлённая редакция ФГОС</vt:lpstr>
      <vt:lpstr>Презентация PowerPoint</vt:lpstr>
      <vt:lpstr>ФГОС устанавливает академический объем и структуру учебного плана</vt:lpstr>
      <vt:lpstr>Презентация PowerPoint</vt:lpstr>
      <vt:lpstr>Презентация PowerPoint</vt:lpstr>
      <vt:lpstr>Презентация PowerPoint</vt:lpstr>
      <vt:lpstr>Второй  иностранный язык</vt:lpstr>
      <vt:lpstr>Информационно-образовательная среда  </vt:lpstr>
      <vt:lpstr>Презентация PowerPoint</vt:lpstr>
      <vt:lpstr>Использование электронных средств обучения, дистанционных технологий  </vt:lpstr>
      <vt:lpstr>Оснащение кабинетов </vt:lpstr>
      <vt:lpstr>  </vt:lpstr>
      <vt:lpstr>Психолого-педагогические условия  </vt:lpstr>
      <vt:lpstr>Предметные результаты </vt:lpstr>
      <vt:lpstr>Предметные результаты</vt:lpstr>
      <vt:lpstr>Предметные результаты </vt:lpstr>
      <vt:lpstr>Предметные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требований по литературе в основной школе </vt:lpstr>
      <vt:lpstr>Пример требований по математике в основной школе </vt:lpstr>
      <vt:lpstr>Личностные и метапредметные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ФУНКЦИОНАЛЬНАЯ ГРАМОТНОСТЬ</vt:lpstr>
      <vt:lpstr>Презентация PowerPoint</vt:lpstr>
      <vt:lpstr>ФИНАНСОВАЯ ГРАМОТНОСТЬ </vt:lpstr>
      <vt:lpstr>Предметные результаты</vt:lpstr>
      <vt:lpstr>Предметные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Учет  рабочей  программы  воспитания  в  разделе  «Содержание  учебного  предмета, курса, модуля»</vt:lpstr>
      <vt:lpstr> Учет воспитательного компонента в тематическом планировании</vt:lpstr>
      <vt:lpstr>Презентация PowerPoint</vt:lpstr>
      <vt:lpstr>Единый информационный ресурс edsoo.ru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институт педагогических измерений</vt:lpstr>
      <vt:lpstr>Федеральный институт педагогических измерений</vt:lpstr>
      <vt:lpstr>Не забудьте учесть в содержании рабочих программ концепции преподавания учебных предметов и предметных областей. Посмотрите концепции, которые уже утвердили, на схеме </vt:lpstr>
      <vt:lpstr>Презентация PowerPoint</vt:lpstr>
      <vt:lpstr>ПОЗИТИВНЫЕ МОМЕНТЫ: </vt:lpstr>
      <vt:lpstr> Творческих успехов!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Стандарты второго поколения в действии</dc:title>
  <dc:creator>ПК</dc:creator>
  <cp:lastModifiedBy>ПК 68</cp:lastModifiedBy>
  <cp:revision>167</cp:revision>
  <dcterms:modified xsi:type="dcterms:W3CDTF">2022-05-24T08:25:13Z</dcterms:modified>
</cp:coreProperties>
</file>